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73" r:id="rId3"/>
    <p:sldId id="257" r:id="rId4"/>
    <p:sldId id="258" r:id="rId5"/>
    <p:sldId id="259" r:id="rId6"/>
    <p:sldId id="260" r:id="rId7"/>
    <p:sldId id="261" r:id="rId8"/>
    <p:sldId id="262" r:id="rId9"/>
    <p:sldId id="267" r:id="rId10"/>
    <p:sldId id="263" r:id="rId11"/>
    <p:sldId id="264" r:id="rId12"/>
    <p:sldId id="268" r:id="rId13"/>
    <p:sldId id="271" r:id="rId14"/>
  </p:sldIdLst>
  <p:sldSz cx="14630400" cy="8229600"/>
  <p:notesSz cx="8229600" cy="14630400"/>
  <p:embeddedFontLst>
    <p:embeddedFont>
      <p:font typeface="Aptos ExtraBold" panose="020B0004020202020204" pitchFamily="34" charset="0"/>
      <p:bold r:id="rId16"/>
      <p:boldItalic r:id="rId17"/>
    </p:embeddedFont>
    <p:embeddedFont>
      <p:font typeface="Fira Sans" panose="020B0503050000020004" pitchFamily="34" charset="0"/>
      <p:regular r:id="rId18"/>
      <p:bold r:id="rId19"/>
      <p:italic r:id="rId20"/>
      <p:boldItalic r:id="rId21"/>
    </p:embeddedFont>
    <p:embeddedFont>
      <p:font typeface="Inconsolata Bold" pitchFamily="1" charset="0"/>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1631"/>
    <a:srgbClr val="FF3399"/>
    <a:srgbClr val="4DC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7" d="100"/>
          <a:sy n="87" d="100"/>
        </p:scale>
        <p:origin x="60" y="3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369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F413E-0547-FF9C-08BC-A71C1DC363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E267DE-2995-E547-0165-2ADCE3B71A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EB644F-5CFE-E8B9-320E-AF4B93E8B6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4C7FF1-6E3E-A407-815D-46901F7EAD4B}"/>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248115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84083"/>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FinFlow: Your Daily Financial Buddy</a:t>
            </a:r>
            <a:endParaRPr lang="en-US" sz="4450" dirty="0"/>
          </a:p>
        </p:txBody>
      </p:sp>
      <p:sp>
        <p:nvSpPr>
          <p:cNvPr id="4" name="Text 1"/>
          <p:cNvSpPr/>
          <p:nvPr/>
        </p:nvSpPr>
        <p:spPr>
          <a:xfrm>
            <a:off x="6280190" y="3941802"/>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FinFlow is a prospective personal finance management application designed to simplify budgeting, track expenses, and provide actionable insights through features like real-time notifications and data visualizations.</a:t>
            </a:r>
            <a:endParaRPr lang="en-US" sz="1750" dirty="0"/>
          </a:p>
        </p:txBody>
      </p:sp>
      <p:sp>
        <p:nvSpPr>
          <p:cNvPr id="7" name="Text 3"/>
          <p:cNvSpPr/>
          <p:nvPr/>
        </p:nvSpPr>
        <p:spPr>
          <a:xfrm>
            <a:off x="6756440" y="5648563"/>
            <a:ext cx="2884170" cy="396835"/>
          </a:xfrm>
          <a:prstGeom prst="rect">
            <a:avLst/>
          </a:prstGeom>
          <a:noFill/>
          <a:ln/>
        </p:spPr>
        <p:txBody>
          <a:bodyPr wrap="none" lIns="0" tIns="0" rIns="0" bIns="0" rtlCol="0" anchor="t"/>
          <a:lstStyle/>
          <a:p>
            <a:pPr marL="0" indent="0" algn="l">
              <a:lnSpc>
                <a:spcPts val="3100"/>
              </a:lnSpc>
              <a:buNone/>
            </a:pPr>
            <a:endParaRPr lang="en-US" sz="2200" dirty="0"/>
          </a:p>
        </p:txBody>
      </p:sp>
      <p:sp>
        <p:nvSpPr>
          <p:cNvPr id="8" name="TextBox 7">
            <a:extLst>
              <a:ext uri="{FF2B5EF4-FFF2-40B4-BE49-F238E27FC236}">
                <a16:creationId xmlns:a16="http://schemas.microsoft.com/office/drawing/2014/main" id="{A516A204-037E-D06F-67B9-C448B4037F22}"/>
              </a:ext>
            </a:extLst>
          </p:cNvPr>
          <p:cNvSpPr txBox="1"/>
          <p:nvPr/>
        </p:nvSpPr>
        <p:spPr>
          <a:xfrm>
            <a:off x="12018827" y="7700488"/>
            <a:ext cx="2522863" cy="407624"/>
          </a:xfrm>
          <a:prstGeom prst="rect">
            <a:avLst/>
          </a:prstGeom>
          <a:solidFill>
            <a:srgbClr val="241631"/>
          </a:solidFill>
        </p:spPr>
        <p:txBody>
          <a:bodyPr wrap="square" rtlCol="0">
            <a:spAutoFit/>
          </a:bodyPr>
          <a:lstStyle/>
          <a:p>
            <a:endParaRPr lang="en-GB"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15353"/>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FinFlow's System Requirements: Functional and Non-Functional</a:t>
            </a:r>
            <a:endParaRPr lang="en-US" sz="4450" dirty="0"/>
          </a:p>
        </p:txBody>
      </p:sp>
      <p:sp>
        <p:nvSpPr>
          <p:cNvPr id="3" name="Text 1"/>
          <p:cNvSpPr/>
          <p:nvPr/>
        </p:nvSpPr>
        <p:spPr>
          <a:xfrm>
            <a:off x="793790" y="2899886"/>
            <a:ext cx="3258860" cy="354330"/>
          </a:xfrm>
          <a:prstGeom prst="rect">
            <a:avLst/>
          </a:prstGeom>
          <a:noFill/>
          <a:ln/>
        </p:spPr>
        <p:txBody>
          <a:bodyPr wrap="none" lIns="0" tIns="0" rIns="0" bIns="0" rtlCol="0" anchor="t"/>
          <a:lstStyle/>
          <a:p>
            <a:pPr marL="0" indent="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Functional Requirements</a:t>
            </a:r>
            <a:endParaRPr lang="en-US" sz="2200" dirty="0"/>
          </a:p>
        </p:txBody>
      </p:sp>
      <p:sp>
        <p:nvSpPr>
          <p:cNvPr id="4" name="Text 2"/>
          <p:cNvSpPr/>
          <p:nvPr/>
        </p:nvSpPr>
        <p:spPr>
          <a:xfrm>
            <a:off x="793790" y="3481030"/>
            <a:ext cx="6244709" cy="3629025"/>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Create an account and authenticate with secure credentials, add financial data using multiple methods, display a dashboard with up-to-date summaries of expenses, income, and savings goals, generate financial reports like monthly expenses, profit/loss statements, integrate with external market data APIs to offer basic investment or savings recommendations, send notifications for nearing budget limits, bill reminders, etc.. via email, SMS, or push notifications, provide user roles (e.g., individual user, small business, financial advisor).</a:t>
            </a:r>
            <a:endParaRPr lang="en-US" sz="1750" dirty="0"/>
          </a:p>
        </p:txBody>
      </p:sp>
      <p:sp>
        <p:nvSpPr>
          <p:cNvPr id="5" name="Text 3"/>
          <p:cNvSpPr/>
          <p:nvPr/>
        </p:nvSpPr>
        <p:spPr>
          <a:xfrm>
            <a:off x="7599521" y="2899886"/>
            <a:ext cx="3825597" cy="354330"/>
          </a:xfrm>
          <a:prstGeom prst="rect">
            <a:avLst/>
          </a:prstGeom>
          <a:noFill/>
          <a:ln/>
        </p:spPr>
        <p:txBody>
          <a:bodyPr wrap="none" lIns="0" tIns="0" rIns="0" bIns="0" rtlCol="0" anchor="t"/>
          <a:lstStyle/>
          <a:p>
            <a:pPr marL="0" indent="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Non-Functional Requirements</a:t>
            </a:r>
            <a:endParaRPr lang="en-US" sz="2200" dirty="0"/>
          </a:p>
        </p:txBody>
      </p:sp>
      <p:sp>
        <p:nvSpPr>
          <p:cNvPr id="6" name="Text 4"/>
          <p:cNvSpPr/>
          <p:nvPr/>
        </p:nvSpPr>
        <p:spPr>
          <a:xfrm>
            <a:off x="7599521" y="3481030"/>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Security: All data must be encrypted at the database level and in transferring the data using HTTPS. Performance: Key dashboard pages should load within 2 seconds under normal usage. Portability: The system shall run on major operating systems like Android and IOS.</a:t>
            </a:r>
            <a:endParaRPr lang="en-US" sz="1750" dirty="0"/>
          </a:p>
        </p:txBody>
      </p:sp>
      <p:sp>
        <p:nvSpPr>
          <p:cNvPr id="7" name="TextBox 6">
            <a:extLst>
              <a:ext uri="{FF2B5EF4-FFF2-40B4-BE49-F238E27FC236}">
                <a16:creationId xmlns:a16="http://schemas.microsoft.com/office/drawing/2014/main" id="{4D9FB734-E6E9-68B4-6557-0B852B836183}"/>
              </a:ext>
            </a:extLst>
          </p:cNvPr>
          <p:cNvSpPr txBox="1"/>
          <p:nvPr/>
        </p:nvSpPr>
        <p:spPr>
          <a:xfrm>
            <a:off x="12018827" y="7700488"/>
            <a:ext cx="2522863" cy="407624"/>
          </a:xfrm>
          <a:prstGeom prst="rect">
            <a:avLst/>
          </a:prstGeom>
          <a:solidFill>
            <a:srgbClr val="241631"/>
          </a:solidFill>
        </p:spPr>
        <p:txBody>
          <a:bodyPr wrap="square" rtlCol="0">
            <a:spAutoFit/>
          </a:bodyPr>
          <a:lstStyle/>
          <a:p>
            <a:endParaRPr lang="en-GB"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6963" y="674965"/>
            <a:ext cx="7762875" cy="1233011"/>
          </a:xfrm>
          <a:prstGeom prst="rect">
            <a:avLst/>
          </a:prstGeom>
          <a:noFill/>
          <a:ln/>
        </p:spPr>
        <p:txBody>
          <a:bodyPr wrap="square" lIns="0" tIns="0" rIns="0" bIns="0" rtlCol="0" anchor="t"/>
          <a:lstStyle/>
          <a:p>
            <a:pPr marL="0" indent="0">
              <a:lnSpc>
                <a:spcPts val="4850"/>
              </a:lnSpc>
              <a:buNone/>
            </a:pPr>
            <a:r>
              <a:rPr lang="en-US" sz="3850" b="1" dirty="0">
                <a:solidFill>
                  <a:srgbClr val="F94CAF"/>
                </a:solidFill>
                <a:latin typeface="Inconsolata Bold" pitchFamily="34" charset="0"/>
                <a:ea typeface="Inconsolata Bold" pitchFamily="34" charset="-122"/>
                <a:cs typeface="Inconsolata Bold" pitchFamily="34" charset="-120"/>
              </a:rPr>
              <a:t>FinFlow's Implementation: Programming Languages and Tools</a:t>
            </a:r>
            <a:endParaRPr lang="en-US" sz="3850" dirty="0"/>
          </a:p>
        </p:txBody>
      </p:sp>
      <p:pic>
        <p:nvPicPr>
          <p:cNvPr id="4" name="Image 1" descr="preencoded.png"/>
          <p:cNvPicPr>
            <a:picLocks noChangeAspect="1"/>
          </p:cNvPicPr>
          <p:nvPr/>
        </p:nvPicPr>
        <p:blipFill>
          <a:blip r:embed="rId4"/>
          <a:stretch>
            <a:fillRect/>
          </a:stretch>
        </p:blipFill>
        <p:spPr>
          <a:xfrm>
            <a:off x="6176963" y="2203847"/>
            <a:ext cx="493157" cy="493157"/>
          </a:xfrm>
          <a:prstGeom prst="rect">
            <a:avLst/>
          </a:prstGeom>
        </p:spPr>
      </p:pic>
      <p:sp>
        <p:nvSpPr>
          <p:cNvPr id="5" name="Text 1"/>
          <p:cNvSpPr/>
          <p:nvPr/>
        </p:nvSpPr>
        <p:spPr>
          <a:xfrm>
            <a:off x="6176963" y="2894290"/>
            <a:ext cx="2466261" cy="308134"/>
          </a:xfrm>
          <a:prstGeom prst="rect">
            <a:avLst/>
          </a:prstGeom>
          <a:noFill/>
          <a:ln/>
        </p:spPr>
        <p:txBody>
          <a:bodyPr wrap="none" lIns="0" tIns="0" rIns="0" bIns="0" rtlCol="0" anchor="t"/>
          <a:lstStyle/>
          <a:p>
            <a:pPr marL="0" indent="0" algn="l">
              <a:lnSpc>
                <a:spcPts val="2400"/>
              </a:lnSpc>
              <a:buNone/>
            </a:pPr>
            <a:r>
              <a:rPr lang="en-US" sz="1900" b="1" dirty="0">
                <a:solidFill>
                  <a:srgbClr val="DAD1E6"/>
                </a:solidFill>
                <a:latin typeface="Inconsolata Bold" pitchFamily="34" charset="0"/>
                <a:ea typeface="Inconsolata Bold" pitchFamily="34" charset="-122"/>
                <a:cs typeface="Inconsolata Bold" pitchFamily="34" charset="-120"/>
              </a:rPr>
              <a:t>Dart</a:t>
            </a:r>
            <a:endParaRPr lang="en-US" sz="1900" dirty="0"/>
          </a:p>
        </p:txBody>
      </p:sp>
      <p:sp>
        <p:nvSpPr>
          <p:cNvPr id="6" name="Text 2"/>
          <p:cNvSpPr/>
          <p:nvPr/>
        </p:nvSpPr>
        <p:spPr>
          <a:xfrm>
            <a:off x="6176963" y="3320772"/>
            <a:ext cx="3733443" cy="946904"/>
          </a:xfrm>
          <a:prstGeom prst="rect">
            <a:avLst/>
          </a:prstGeom>
          <a:noFill/>
          <a:ln/>
        </p:spPr>
        <p:txBody>
          <a:bodyPr wrap="square" lIns="0" tIns="0" rIns="0" bIns="0" rtlCol="0" anchor="t"/>
          <a:lstStyle/>
          <a:p>
            <a:pPr marL="0" indent="0" algn="l">
              <a:lnSpc>
                <a:spcPts val="2450"/>
              </a:lnSpc>
              <a:buNone/>
            </a:pPr>
            <a:r>
              <a:rPr lang="en-US" sz="1550" dirty="0">
                <a:solidFill>
                  <a:srgbClr val="DAD1E6"/>
                </a:solidFill>
                <a:latin typeface="Fira Sans" pitchFamily="34" charset="0"/>
                <a:ea typeface="Fira Sans" pitchFamily="34" charset="-122"/>
                <a:cs typeface="Fira Sans" pitchFamily="34" charset="-120"/>
              </a:rPr>
              <a:t>The primary language for the frontend development using the Flutter framework.</a:t>
            </a:r>
            <a:endParaRPr lang="en-US" sz="1550" dirty="0"/>
          </a:p>
        </p:txBody>
      </p:sp>
      <p:pic>
        <p:nvPicPr>
          <p:cNvPr id="7" name="Image 2" descr="preencoded.png"/>
          <p:cNvPicPr>
            <a:picLocks noChangeAspect="1"/>
          </p:cNvPicPr>
          <p:nvPr/>
        </p:nvPicPr>
        <p:blipFill>
          <a:blip r:embed="rId5"/>
          <a:stretch>
            <a:fillRect/>
          </a:stretch>
        </p:blipFill>
        <p:spPr>
          <a:xfrm>
            <a:off x="10206276" y="2203847"/>
            <a:ext cx="493157" cy="493157"/>
          </a:xfrm>
          <a:prstGeom prst="rect">
            <a:avLst/>
          </a:prstGeom>
        </p:spPr>
      </p:pic>
      <p:sp>
        <p:nvSpPr>
          <p:cNvPr id="8" name="Text 3"/>
          <p:cNvSpPr/>
          <p:nvPr/>
        </p:nvSpPr>
        <p:spPr>
          <a:xfrm>
            <a:off x="10206276" y="2894290"/>
            <a:ext cx="2466261" cy="308134"/>
          </a:xfrm>
          <a:prstGeom prst="rect">
            <a:avLst/>
          </a:prstGeom>
          <a:noFill/>
          <a:ln/>
        </p:spPr>
        <p:txBody>
          <a:bodyPr wrap="none" lIns="0" tIns="0" rIns="0" bIns="0" rtlCol="0" anchor="t"/>
          <a:lstStyle/>
          <a:p>
            <a:pPr marL="0" indent="0" algn="l">
              <a:lnSpc>
                <a:spcPts val="2400"/>
              </a:lnSpc>
              <a:buNone/>
            </a:pPr>
            <a:r>
              <a:rPr lang="en-US" sz="1900" b="1" dirty="0">
                <a:solidFill>
                  <a:srgbClr val="DAD1E6"/>
                </a:solidFill>
                <a:latin typeface="Inconsolata Bold" pitchFamily="34" charset="0"/>
                <a:ea typeface="Inconsolata Bold" pitchFamily="34" charset="-122"/>
                <a:cs typeface="Inconsolata Bold" pitchFamily="34" charset="-120"/>
              </a:rPr>
              <a:t>JavaScript</a:t>
            </a:r>
            <a:endParaRPr lang="en-US" sz="1900" dirty="0"/>
          </a:p>
        </p:txBody>
      </p:sp>
      <p:sp>
        <p:nvSpPr>
          <p:cNvPr id="9" name="Text 4"/>
          <p:cNvSpPr/>
          <p:nvPr/>
        </p:nvSpPr>
        <p:spPr>
          <a:xfrm>
            <a:off x="10206276" y="3320772"/>
            <a:ext cx="3733562" cy="631269"/>
          </a:xfrm>
          <a:prstGeom prst="rect">
            <a:avLst/>
          </a:prstGeom>
          <a:noFill/>
          <a:ln/>
        </p:spPr>
        <p:txBody>
          <a:bodyPr wrap="square" lIns="0" tIns="0" rIns="0" bIns="0" rtlCol="0" anchor="t"/>
          <a:lstStyle/>
          <a:p>
            <a:pPr marL="0" indent="0" algn="l">
              <a:lnSpc>
                <a:spcPts val="2450"/>
              </a:lnSpc>
              <a:buNone/>
            </a:pPr>
            <a:r>
              <a:rPr lang="en-US" sz="1550" dirty="0">
                <a:solidFill>
                  <a:srgbClr val="DAD1E6"/>
                </a:solidFill>
                <a:latin typeface="Fira Sans" pitchFamily="34" charset="0"/>
                <a:ea typeface="Fira Sans" pitchFamily="34" charset="-122"/>
                <a:cs typeface="Fira Sans" pitchFamily="34" charset="-120"/>
              </a:rPr>
              <a:t>Used for backend development with Node.js.</a:t>
            </a:r>
            <a:endParaRPr lang="en-US" sz="1550" dirty="0"/>
          </a:p>
        </p:txBody>
      </p:sp>
      <p:pic>
        <p:nvPicPr>
          <p:cNvPr id="10" name="Image 3" descr="preencoded.png"/>
          <p:cNvPicPr>
            <a:picLocks noChangeAspect="1"/>
          </p:cNvPicPr>
          <p:nvPr/>
        </p:nvPicPr>
        <p:blipFill>
          <a:blip r:embed="rId6"/>
          <a:stretch>
            <a:fillRect/>
          </a:stretch>
        </p:blipFill>
        <p:spPr>
          <a:xfrm>
            <a:off x="6176963" y="4859536"/>
            <a:ext cx="493157" cy="493157"/>
          </a:xfrm>
          <a:prstGeom prst="rect">
            <a:avLst/>
          </a:prstGeom>
        </p:spPr>
      </p:pic>
      <p:sp>
        <p:nvSpPr>
          <p:cNvPr id="11" name="Text 5"/>
          <p:cNvSpPr/>
          <p:nvPr/>
        </p:nvSpPr>
        <p:spPr>
          <a:xfrm>
            <a:off x="6176963" y="5549979"/>
            <a:ext cx="2466261" cy="308134"/>
          </a:xfrm>
          <a:prstGeom prst="rect">
            <a:avLst/>
          </a:prstGeom>
          <a:noFill/>
          <a:ln/>
        </p:spPr>
        <p:txBody>
          <a:bodyPr wrap="none" lIns="0" tIns="0" rIns="0" bIns="0" rtlCol="0" anchor="t"/>
          <a:lstStyle/>
          <a:p>
            <a:pPr marL="0" indent="0" algn="l">
              <a:lnSpc>
                <a:spcPts val="2400"/>
              </a:lnSpc>
              <a:buNone/>
            </a:pPr>
            <a:r>
              <a:rPr lang="en-US" sz="1900" b="1" dirty="0">
                <a:solidFill>
                  <a:srgbClr val="DAD1E6"/>
                </a:solidFill>
                <a:latin typeface="Inconsolata Bold" pitchFamily="34" charset="0"/>
                <a:ea typeface="Inconsolata Bold" pitchFamily="34" charset="-122"/>
                <a:cs typeface="Inconsolata Bold" pitchFamily="34" charset="-120"/>
              </a:rPr>
              <a:t>Flutter</a:t>
            </a:r>
            <a:endParaRPr lang="en-US" sz="1900" dirty="0"/>
          </a:p>
        </p:txBody>
      </p:sp>
      <p:sp>
        <p:nvSpPr>
          <p:cNvPr id="12" name="Text 6"/>
          <p:cNvSpPr/>
          <p:nvPr/>
        </p:nvSpPr>
        <p:spPr>
          <a:xfrm>
            <a:off x="6176963" y="5976461"/>
            <a:ext cx="3733443" cy="1578173"/>
          </a:xfrm>
          <a:prstGeom prst="rect">
            <a:avLst/>
          </a:prstGeom>
          <a:noFill/>
          <a:ln/>
        </p:spPr>
        <p:txBody>
          <a:bodyPr wrap="square" lIns="0" tIns="0" rIns="0" bIns="0" rtlCol="0" anchor="t"/>
          <a:lstStyle/>
          <a:p>
            <a:pPr marL="0" indent="0" algn="l">
              <a:lnSpc>
                <a:spcPts val="2450"/>
              </a:lnSpc>
              <a:buNone/>
            </a:pPr>
            <a:r>
              <a:rPr lang="en-US" sz="1550" dirty="0">
                <a:solidFill>
                  <a:srgbClr val="DAD1E6"/>
                </a:solidFill>
                <a:latin typeface="Fira Sans" pitchFamily="34" charset="0"/>
                <a:ea typeface="Fira Sans" pitchFamily="34" charset="-122"/>
                <a:cs typeface="Fira Sans" pitchFamily="34" charset="-120"/>
              </a:rPr>
              <a:t>Selected for frontend development due to its rich widget library, hot -reload feature, and ability to deliver a native-like experience on both mobile and web platforms.</a:t>
            </a:r>
            <a:endParaRPr lang="en-US" sz="1550" dirty="0"/>
          </a:p>
        </p:txBody>
      </p:sp>
      <p:pic>
        <p:nvPicPr>
          <p:cNvPr id="13" name="Image 4" descr="preencoded.png"/>
          <p:cNvPicPr>
            <a:picLocks noChangeAspect="1"/>
          </p:cNvPicPr>
          <p:nvPr/>
        </p:nvPicPr>
        <p:blipFill>
          <a:blip r:embed="rId7"/>
          <a:stretch>
            <a:fillRect/>
          </a:stretch>
        </p:blipFill>
        <p:spPr>
          <a:xfrm>
            <a:off x="10206276" y="4859536"/>
            <a:ext cx="493157" cy="493157"/>
          </a:xfrm>
          <a:prstGeom prst="rect">
            <a:avLst/>
          </a:prstGeom>
        </p:spPr>
      </p:pic>
      <p:sp>
        <p:nvSpPr>
          <p:cNvPr id="14" name="Text 7"/>
          <p:cNvSpPr/>
          <p:nvPr/>
        </p:nvSpPr>
        <p:spPr>
          <a:xfrm>
            <a:off x="10206276" y="5549979"/>
            <a:ext cx="2466261" cy="308134"/>
          </a:xfrm>
          <a:prstGeom prst="rect">
            <a:avLst/>
          </a:prstGeom>
          <a:noFill/>
          <a:ln/>
        </p:spPr>
        <p:txBody>
          <a:bodyPr wrap="none" lIns="0" tIns="0" rIns="0" bIns="0" rtlCol="0" anchor="t"/>
          <a:lstStyle/>
          <a:p>
            <a:pPr marL="0" indent="0" algn="l">
              <a:lnSpc>
                <a:spcPts val="2400"/>
              </a:lnSpc>
              <a:buNone/>
            </a:pPr>
            <a:r>
              <a:rPr lang="en-US" sz="1900" b="1" dirty="0">
                <a:solidFill>
                  <a:srgbClr val="DAD1E6"/>
                </a:solidFill>
                <a:latin typeface="Inconsolata Bold" pitchFamily="34" charset="0"/>
                <a:ea typeface="Inconsolata Bold" pitchFamily="34" charset="-122"/>
                <a:cs typeface="Inconsolata Bold" pitchFamily="34" charset="-120"/>
              </a:rPr>
              <a:t>Node.js</a:t>
            </a:r>
            <a:endParaRPr lang="en-US" sz="1900" dirty="0"/>
          </a:p>
        </p:txBody>
      </p:sp>
      <p:sp>
        <p:nvSpPr>
          <p:cNvPr id="15" name="Text 8"/>
          <p:cNvSpPr/>
          <p:nvPr/>
        </p:nvSpPr>
        <p:spPr>
          <a:xfrm>
            <a:off x="10206276" y="5976461"/>
            <a:ext cx="3733562" cy="1578173"/>
          </a:xfrm>
          <a:prstGeom prst="rect">
            <a:avLst/>
          </a:prstGeom>
          <a:noFill/>
          <a:ln/>
        </p:spPr>
        <p:txBody>
          <a:bodyPr wrap="square" lIns="0" tIns="0" rIns="0" bIns="0" rtlCol="0" anchor="t"/>
          <a:lstStyle/>
          <a:p>
            <a:pPr marL="0" indent="0" algn="l">
              <a:lnSpc>
                <a:spcPts val="2450"/>
              </a:lnSpc>
              <a:buNone/>
            </a:pPr>
            <a:r>
              <a:rPr lang="en-US" sz="1550" dirty="0">
                <a:solidFill>
                  <a:srgbClr val="DAD1E6"/>
                </a:solidFill>
                <a:latin typeface="Fira Sans" pitchFamily="34" charset="0"/>
                <a:ea typeface="Fira Sans" pitchFamily="34" charset="-122"/>
                <a:cs typeface="Fira Sans" pitchFamily="34" charset="-120"/>
              </a:rPr>
              <a:t>Chosen for backend development because of its non-blocking I/O model, which is ideal for handling multiple concurrent requests, such as real time notifications and data synchronization.</a:t>
            </a:r>
            <a:endParaRPr lang="en-US" sz="1550" dirty="0"/>
          </a:p>
        </p:txBody>
      </p:sp>
      <p:sp>
        <p:nvSpPr>
          <p:cNvPr id="16" name="TextBox 15">
            <a:extLst>
              <a:ext uri="{FF2B5EF4-FFF2-40B4-BE49-F238E27FC236}">
                <a16:creationId xmlns:a16="http://schemas.microsoft.com/office/drawing/2014/main" id="{7033658F-4DBB-EEA9-AFC9-AD65147FA783}"/>
              </a:ext>
            </a:extLst>
          </p:cNvPr>
          <p:cNvSpPr txBox="1"/>
          <p:nvPr/>
        </p:nvSpPr>
        <p:spPr>
          <a:xfrm>
            <a:off x="12107537" y="7700488"/>
            <a:ext cx="2522863" cy="407624"/>
          </a:xfrm>
          <a:prstGeom prst="rect">
            <a:avLst/>
          </a:prstGeom>
          <a:solidFill>
            <a:srgbClr val="241631"/>
          </a:solidFill>
        </p:spPr>
        <p:txBody>
          <a:bodyPr wrap="square" rtlCol="0">
            <a:spAutoFit/>
          </a:bodyPr>
          <a:lstStyle/>
          <a:p>
            <a:endParaRPr lang="en-GB"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6047" y="595193"/>
            <a:ext cx="5400556" cy="675084"/>
          </a:xfrm>
          <a:prstGeom prst="rect">
            <a:avLst/>
          </a:prstGeom>
          <a:noFill/>
          <a:ln/>
        </p:spPr>
        <p:txBody>
          <a:bodyPr wrap="none" lIns="0" tIns="0" rIns="0" bIns="0" rtlCol="0" anchor="t"/>
          <a:lstStyle/>
          <a:p>
            <a:pPr marL="0" indent="0">
              <a:lnSpc>
                <a:spcPts val="5300"/>
              </a:lnSpc>
              <a:buNone/>
            </a:pPr>
            <a:r>
              <a:rPr lang="en-US" sz="4250" b="1" dirty="0">
                <a:solidFill>
                  <a:srgbClr val="F94CAF"/>
                </a:solidFill>
                <a:latin typeface="Inconsolata Bold" pitchFamily="34" charset="0"/>
                <a:ea typeface="Inconsolata Bold" pitchFamily="34" charset="-122"/>
                <a:cs typeface="Inconsolata Bold" pitchFamily="34" charset="-120"/>
              </a:rPr>
              <a:t>Future Work</a:t>
            </a:r>
            <a:endParaRPr lang="en-US" sz="4250" dirty="0"/>
          </a:p>
        </p:txBody>
      </p:sp>
      <p:sp>
        <p:nvSpPr>
          <p:cNvPr id="3" name="Shape 1"/>
          <p:cNvSpPr/>
          <p:nvPr/>
        </p:nvSpPr>
        <p:spPr>
          <a:xfrm>
            <a:off x="7299960" y="1702237"/>
            <a:ext cx="30480" cy="5932051"/>
          </a:xfrm>
          <a:prstGeom prst="roundRect">
            <a:avLst>
              <a:gd name="adj" fmla="val 106312"/>
            </a:avLst>
          </a:prstGeom>
          <a:solidFill>
            <a:srgbClr val="5C4E69"/>
          </a:solidFill>
          <a:ln/>
        </p:spPr>
        <p:txBody>
          <a:bodyPr/>
          <a:lstStyle/>
          <a:p>
            <a:endParaRPr lang="en-GB"/>
          </a:p>
        </p:txBody>
      </p:sp>
      <p:sp>
        <p:nvSpPr>
          <p:cNvPr id="4" name="Shape 2"/>
          <p:cNvSpPr/>
          <p:nvPr/>
        </p:nvSpPr>
        <p:spPr>
          <a:xfrm>
            <a:off x="6346627" y="2173010"/>
            <a:ext cx="756047" cy="30480"/>
          </a:xfrm>
          <a:prstGeom prst="roundRect">
            <a:avLst>
              <a:gd name="adj" fmla="val 106312"/>
            </a:avLst>
          </a:prstGeom>
          <a:solidFill>
            <a:srgbClr val="5C4E69"/>
          </a:solidFill>
          <a:ln/>
        </p:spPr>
        <p:txBody>
          <a:bodyPr/>
          <a:lstStyle/>
          <a:p>
            <a:endParaRPr lang="en-GB"/>
          </a:p>
        </p:txBody>
      </p:sp>
      <p:sp>
        <p:nvSpPr>
          <p:cNvPr id="5" name="Shape 3"/>
          <p:cNvSpPr/>
          <p:nvPr/>
        </p:nvSpPr>
        <p:spPr>
          <a:xfrm>
            <a:off x="7072193" y="1945243"/>
            <a:ext cx="486013" cy="486013"/>
          </a:xfrm>
          <a:prstGeom prst="roundRect">
            <a:avLst>
              <a:gd name="adj" fmla="val 6667"/>
            </a:avLst>
          </a:prstGeom>
          <a:solidFill>
            <a:srgbClr val="433550"/>
          </a:solidFill>
          <a:ln/>
        </p:spPr>
        <p:txBody>
          <a:bodyPr/>
          <a:lstStyle/>
          <a:p>
            <a:endParaRPr lang="en-GB"/>
          </a:p>
        </p:txBody>
      </p:sp>
      <p:sp>
        <p:nvSpPr>
          <p:cNvPr id="6" name="Text 4"/>
          <p:cNvSpPr/>
          <p:nvPr/>
        </p:nvSpPr>
        <p:spPr>
          <a:xfrm>
            <a:off x="7234118" y="2026206"/>
            <a:ext cx="162044" cy="324088"/>
          </a:xfrm>
          <a:prstGeom prst="rect">
            <a:avLst/>
          </a:prstGeom>
          <a:noFill/>
          <a:ln/>
        </p:spPr>
        <p:txBody>
          <a:bodyPr wrap="none" lIns="0" tIns="0" rIns="0" bIns="0" rtlCol="0" anchor="t"/>
          <a:lstStyle/>
          <a:p>
            <a:pPr marL="0" indent="0" algn="ctr">
              <a:lnSpc>
                <a:spcPts val="2550"/>
              </a:lnSpc>
              <a:buNone/>
            </a:pPr>
            <a:r>
              <a:rPr lang="en-US" sz="2550" b="1" dirty="0">
                <a:solidFill>
                  <a:srgbClr val="DAD1E6"/>
                </a:solidFill>
                <a:latin typeface="Inconsolata Bold" pitchFamily="34" charset="0"/>
                <a:ea typeface="Inconsolata Bold" pitchFamily="34" charset="-122"/>
                <a:cs typeface="Inconsolata Bold" pitchFamily="34" charset="-120"/>
              </a:rPr>
              <a:t>1</a:t>
            </a:r>
            <a:endParaRPr lang="en-US" sz="2550" dirty="0"/>
          </a:p>
        </p:txBody>
      </p:sp>
      <p:sp>
        <p:nvSpPr>
          <p:cNvPr id="7" name="Text 5"/>
          <p:cNvSpPr/>
          <p:nvPr/>
        </p:nvSpPr>
        <p:spPr>
          <a:xfrm>
            <a:off x="2213253" y="1918216"/>
            <a:ext cx="3913823" cy="337542"/>
          </a:xfrm>
          <a:prstGeom prst="rect">
            <a:avLst/>
          </a:prstGeom>
          <a:noFill/>
          <a:ln/>
        </p:spPr>
        <p:txBody>
          <a:bodyPr wrap="none" lIns="0" tIns="0" rIns="0" bIns="0" rtlCol="0" anchor="t"/>
          <a:lstStyle/>
          <a:p>
            <a:pPr marL="0" indent="0" algn="r">
              <a:lnSpc>
                <a:spcPts val="2650"/>
              </a:lnSpc>
              <a:buNone/>
            </a:pPr>
            <a:r>
              <a:rPr lang="en-US" sz="2100" b="1" dirty="0">
                <a:solidFill>
                  <a:srgbClr val="DAD1E6"/>
                </a:solidFill>
                <a:latin typeface="Inconsolata Bold" pitchFamily="34" charset="0"/>
                <a:ea typeface="Inconsolata Bold" pitchFamily="34" charset="-122"/>
                <a:cs typeface="Inconsolata Bold" pitchFamily="34" charset="-120"/>
              </a:rPr>
              <a:t>Integration with Banking APIs</a:t>
            </a:r>
            <a:endParaRPr lang="en-US" sz="2100" dirty="0"/>
          </a:p>
        </p:txBody>
      </p:sp>
      <p:sp>
        <p:nvSpPr>
          <p:cNvPr id="8" name="Text 6"/>
          <p:cNvSpPr/>
          <p:nvPr/>
        </p:nvSpPr>
        <p:spPr>
          <a:xfrm>
            <a:off x="756047" y="2385298"/>
            <a:ext cx="5371028" cy="691039"/>
          </a:xfrm>
          <a:prstGeom prst="rect">
            <a:avLst/>
          </a:prstGeom>
          <a:noFill/>
          <a:ln/>
        </p:spPr>
        <p:txBody>
          <a:bodyPr wrap="square" lIns="0" tIns="0" rIns="0" bIns="0" rtlCol="0" anchor="t"/>
          <a:lstStyle/>
          <a:p>
            <a:pPr marL="0" indent="0" algn="r">
              <a:lnSpc>
                <a:spcPts val="2700"/>
              </a:lnSpc>
              <a:buNone/>
            </a:pPr>
            <a:r>
              <a:rPr lang="en-US" sz="1700" dirty="0">
                <a:solidFill>
                  <a:srgbClr val="DAD1E6"/>
                </a:solidFill>
                <a:latin typeface="Fira Sans" pitchFamily="34" charset="0"/>
                <a:ea typeface="Fira Sans" pitchFamily="34" charset="-122"/>
                <a:cs typeface="Fira Sans" pitchFamily="34" charset="-120"/>
              </a:rPr>
              <a:t>Connect the app with banking APIs to automatically synchronize transaction data.</a:t>
            </a:r>
            <a:endParaRPr lang="en-US" sz="1700" dirty="0"/>
          </a:p>
        </p:txBody>
      </p:sp>
      <p:sp>
        <p:nvSpPr>
          <p:cNvPr id="9" name="Shape 7"/>
          <p:cNvSpPr/>
          <p:nvPr/>
        </p:nvSpPr>
        <p:spPr>
          <a:xfrm>
            <a:off x="7527727" y="3253026"/>
            <a:ext cx="756047" cy="30480"/>
          </a:xfrm>
          <a:prstGeom prst="roundRect">
            <a:avLst>
              <a:gd name="adj" fmla="val 106312"/>
            </a:avLst>
          </a:prstGeom>
          <a:solidFill>
            <a:srgbClr val="5C4E69"/>
          </a:solidFill>
          <a:ln/>
        </p:spPr>
        <p:txBody>
          <a:bodyPr/>
          <a:lstStyle/>
          <a:p>
            <a:endParaRPr lang="en-GB"/>
          </a:p>
        </p:txBody>
      </p:sp>
      <p:sp>
        <p:nvSpPr>
          <p:cNvPr id="10" name="Shape 8"/>
          <p:cNvSpPr/>
          <p:nvPr/>
        </p:nvSpPr>
        <p:spPr>
          <a:xfrm>
            <a:off x="7072193" y="3025259"/>
            <a:ext cx="486013" cy="486013"/>
          </a:xfrm>
          <a:prstGeom prst="roundRect">
            <a:avLst>
              <a:gd name="adj" fmla="val 6667"/>
            </a:avLst>
          </a:prstGeom>
          <a:solidFill>
            <a:srgbClr val="433550"/>
          </a:solidFill>
          <a:ln/>
        </p:spPr>
        <p:txBody>
          <a:bodyPr/>
          <a:lstStyle/>
          <a:p>
            <a:endParaRPr lang="en-GB"/>
          </a:p>
        </p:txBody>
      </p:sp>
      <p:sp>
        <p:nvSpPr>
          <p:cNvPr id="11" name="Text 9"/>
          <p:cNvSpPr/>
          <p:nvPr/>
        </p:nvSpPr>
        <p:spPr>
          <a:xfrm>
            <a:off x="7234118" y="3106222"/>
            <a:ext cx="162044" cy="324088"/>
          </a:xfrm>
          <a:prstGeom prst="rect">
            <a:avLst/>
          </a:prstGeom>
          <a:noFill/>
          <a:ln/>
        </p:spPr>
        <p:txBody>
          <a:bodyPr wrap="none" lIns="0" tIns="0" rIns="0" bIns="0" rtlCol="0" anchor="t"/>
          <a:lstStyle/>
          <a:p>
            <a:pPr marL="0" indent="0" algn="ctr">
              <a:lnSpc>
                <a:spcPts val="2550"/>
              </a:lnSpc>
              <a:buNone/>
            </a:pPr>
            <a:r>
              <a:rPr lang="en-US" sz="2550" b="1" dirty="0">
                <a:solidFill>
                  <a:srgbClr val="DAD1E6"/>
                </a:solidFill>
                <a:latin typeface="Inconsolata Bold" pitchFamily="34" charset="0"/>
                <a:ea typeface="Inconsolata Bold" pitchFamily="34" charset="-122"/>
                <a:cs typeface="Inconsolata Bold" pitchFamily="34" charset="-120"/>
              </a:rPr>
              <a:t>2</a:t>
            </a:r>
            <a:endParaRPr lang="en-US" sz="2550" dirty="0"/>
          </a:p>
        </p:txBody>
      </p:sp>
      <p:sp>
        <p:nvSpPr>
          <p:cNvPr id="12" name="Text 10"/>
          <p:cNvSpPr/>
          <p:nvPr/>
        </p:nvSpPr>
        <p:spPr>
          <a:xfrm>
            <a:off x="8503325" y="2998232"/>
            <a:ext cx="3373993" cy="337542"/>
          </a:xfrm>
          <a:prstGeom prst="rect">
            <a:avLst/>
          </a:prstGeom>
          <a:noFill/>
          <a:ln/>
        </p:spPr>
        <p:txBody>
          <a:bodyPr wrap="none" lIns="0" tIns="0" rIns="0" bIns="0" rtlCol="0" anchor="t"/>
          <a:lstStyle/>
          <a:p>
            <a:pPr marL="0" indent="0" algn="l">
              <a:lnSpc>
                <a:spcPts val="2650"/>
              </a:lnSpc>
              <a:buNone/>
            </a:pPr>
            <a:r>
              <a:rPr lang="en-US" sz="2100" b="1" dirty="0">
                <a:solidFill>
                  <a:srgbClr val="DAD1E6"/>
                </a:solidFill>
                <a:latin typeface="Inconsolata Bold" pitchFamily="34" charset="0"/>
                <a:ea typeface="Inconsolata Bold" pitchFamily="34" charset="-122"/>
                <a:cs typeface="Inconsolata Bold" pitchFamily="34" charset="-120"/>
              </a:rPr>
              <a:t>Receipt Scanning with OCR</a:t>
            </a:r>
            <a:endParaRPr lang="en-US" sz="2100" dirty="0"/>
          </a:p>
        </p:txBody>
      </p:sp>
      <p:sp>
        <p:nvSpPr>
          <p:cNvPr id="13" name="Text 11"/>
          <p:cNvSpPr/>
          <p:nvPr/>
        </p:nvSpPr>
        <p:spPr>
          <a:xfrm>
            <a:off x="8503325" y="3465314"/>
            <a:ext cx="5371028" cy="1036558"/>
          </a:xfrm>
          <a:prstGeom prst="rect">
            <a:avLst/>
          </a:prstGeom>
          <a:noFill/>
          <a:ln/>
        </p:spPr>
        <p:txBody>
          <a:bodyPr wrap="square" lIns="0" tIns="0" rIns="0" bIns="0" rtlCol="0" anchor="t"/>
          <a:lstStyle/>
          <a:p>
            <a:pPr marL="0" indent="0" algn="l">
              <a:lnSpc>
                <a:spcPts val="2700"/>
              </a:lnSpc>
              <a:buNone/>
            </a:pPr>
            <a:r>
              <a:rPr lang="en-US" sz="1700" dirty="0">
                <a:solidFill>
                  <a:srgbClr val="DAD1E6"/>
                </a:solidFill>
                <a:latin typeface="Fira Sans" pitchFamily="34" charset="0"/>
                <a:ea typeface="Fira Sans" pitchFamily="34" charset="-122"/>
                <a:cs typeface="Fira Sans" pitchFamily="34" charset="-120"/>
              </a:rPr>
              <a:t>Incorporate Optical Character Recognition (OCR) to allow users to scan receipts and extract expense details automatically.</a:t>
            </a:r>
            <a:endParaRPr lang="en-US" sz="1700" dirty="0"/>
          </a:p>
        </p:txBody>
      </p:sp>
      <p:sp>
        <p:nvSpPr>
          <p:cNvPr id="14" name="Shape 12"/>
          <p:cNvSpPr/>
          <p:nvPr/>
        </p:nvSpPr>
        <p:spPr>
          <a:xfrm>
            <a:off x="6346627" y="4328755"/>
            <a:ext cx="756047" cy="30480"/>
          </a:xfrm>
          <a:prstGeom prst="roundRect">
            <a:avLst>
              <a:gd name="adj" fmla="val 106312"/>
            </a:avLst>
          </a:prstGeom>
          <a:solidFill>
            <a:srgbClr val="5C4E69"/>
          </a:solidFill>
          <a:ln/>
        </p:spPr>
        <p:txBody>
          <a:bodyPr/>
          <a:lstStyle/>
          <a:p>
            <a:endParaRPr lang="en-GB"/>
          </a:p>
        </p:txBody>
      </p:sp>
      <p:sp>
        <p:nvSpPr>
          <p:cNvPr id="15" name="Shape 13"/>
          <p:cNvSpPr/>
          <p:nvPr/>
        </p:nvSpPr>
        <p:spPr>
          <a:xfrm>
            <a:off x="7072193" y="4100989"/>
            <a:ext cx="486013" cy="486013"/>
          </a:xfrm>
          <a:prstGeom prst="roundRect">
            <a:avLst>
              <a:gd name="adj" fmla="val 6667"/>
            </a:avLst>
          </a:prstGeom>
          <a:solidFill>
            <a:srgbClr val="433550"/>
          </a:solidFill>
          <a:ln/>
        </p:spPr>
        <p:txBody>
          <a:bodyPr/>
          <a:lstStyle/>
          <a:p>
            <a:endParaRPr lang="en-GB"/>
          </a:p>
        </p:txBody>
      </p:sp>
      <p:sp>
        <p:nvSpPr>
          <p:cNvPr id="16" name="Text 14"/>
          <p:cNvSpPr/>
          <p:nvPr/>
        </p:nvSpPr>
        <p:spPr>
          <a:xfrm>
            <a:off x="7234118" y="4181951"/>
            <a:ext cx="162044" cy="324088"/>
          </a:xfrm>
          <a:prstGeom prst="rect">
            <a:avLst/>
          </a:prstGeom>
          <a:noFill/>
          <a:ln/>
        </p:spPr>
        <p:txBody>
          <a:bodyPr wrap="none" lIns="0" tIns="0" rIns="0" bIns="0" rtlCol="0" anchor="t"/>
          <a:lstStyle/>
          <a:p>
            <a:pPr marL="0" indent="0" algn="ctr">
              <a:lnSpc>
                <a:spcPts val="2550"/>
              </a:lnSpc>
              <a:buNone/>
            </a:pPr>
            <a:r>
              <a:rPr lang="en-US" sz="2550" b="1" dirty="0">
                <a:solidFill>
                  <a:srgbClr val="DAD1E6"/>
                </a:solidFill>
                <a:latin typeface="Inconsolata Bold" pitchFamily="34" charset="0"/>
                <a:ea typeface="Inconsolata Bold" pitchFamily="34" charset="-122"/>
                <a:cs typeface="Inconsolata Bold" pitchFamily="34" charset="-120"/>
              </a:rPr>
              <a:t>3</a:t>
            </a:r>
            <a:endParaRPr lang="en-US" sz="2550" dirty="0"/>
          </a:p>
        </p:txBody>
      </p:sp>
      <p:sp>
        <p:nvSpPr>
          <p:cNvPr id="17" name="Text 15"/>
          <p:cNvSpPr/>
          <p:nvPr/>
        </p:nvSpPr>
        <p:spPr>
          <a:xfrm>
            <a:off x="1808440" y="4073962"/>
            <a:ext cx="4318635" cy="337542"/>
          </a:xfrm>
          <a:prstGeom prst="rect">
            <a:avLst/>
          </a:prstGeom>
          <a:noFill/>
          <a:ln/>
        </p:spPr>
        <p:txBody>
          <a:bodyPr wrap="none" lIns="0" tIns="0" rIns="0" bIns="0" rtlCol="0" anchor="t"/>
          <a:lstStyle/>
          <a:p>
            <a:pPr marL="0" indent="0" algn="r">
              <a:lnSpc>
                <a:spcPts val="2650"/>
              </a:lnSpc>
              <a:buNone/>
            </a:pPr>
            <a:r>
              <a:rPr lang="en-US" sz="2100" b="1" dirty="0">
                <a:solidFill>
                  <a:srgbClr val="DAD1E6"/>
                </a:solidFill>
                <a:latin typeface="Inconsolata Bold" pitchFamily="34" charset="0"/>
                <a:ea typeface="Inconsolata Bold" pitchFamily="34" charset="-122"/>
                <a:cs typeface="Inconsolata Bold" pitchFamily="34" charset="-120"/>
              </a:rPr>
              <a:t>Enhanced Machine Learning Models</a:t>
            </a:r>
            <a:endParaRPr lang="en-US" sz="2100" dirty="0"/>
          </a:p>
        </p:txBody>
      </p:sp>
      <p:sp>
        <p:nvSpPr>
          <p:cNvPr id="18" name="Text 16"/>
          <p:cNvSpPr/>
          <p:nvPr/>
        </p:nvSpPr>
        <p:spPr>
          <a:xfrm>
            <a:off x="756047" y="4541044"/>
            <a:ext cx="5371028" cy="691039"/>
          </a:xfrm>
          <a:prstGeom prst="rect">
            <a:avLst/>
          </a:prstGeom>
          <a:noFill/>
          <a:ln/>
        </p:spPr>
        <p:txBody>
          <a:bodyPr wrap="square" lIns="0" tIns="0" rIns="0" bIns="0" rtlCol="0" anchor="t"/>
          <a:lstStyle/>
          <a:p>
            <a:pPr marL="0" indent="0" algn="r">
              <a:lnSpc>
                <a:spcPts val="2700"/>
              </a:lnSpc>
              <a:buNone/>
            </a:pPr>
            <a:r>
              <a:rPr lang="en-US" sz="1700" dirty="0">
                <a:solidFill>
                  <a:srgbClr val="DAD1E6"/>
                </a:solidFill>
                <a:latin typeface="Fira Sans" pitchFamily="34" charset="0"/>
                <a:ea typeface="Fira Sans" pitchFamily="34" charset="-122"/>
                <a:cs typeface="Fira Sans" pitchFamily="34" charset="-120"/>
              </a:rPr>
              <a:t>Further develop machine learning algorithms for expense forecasting.</a:t>
            </a:r>
            <a:endParaRPr lang="en-US" sz="1700" dirty="0"/>
          </a:p>
        </p:txBody>
      </p:sp>
      <p:sp>
        <p:nvSpPr>
          <p:cNvPr id="19" name="Shape 17"/>
          <p:cNvSpPr/>
          <p:nvPr/>
        </p:nvSpPr>
        <p:spPr>
          <a:xfrm>
            <a:off x="7527727" y="5404604"/>
            <a:ext cx="756047" cy="30480"/>
          </a:xfrm>
          <a:prstGeom prst="roundRect">
            <a:avLst>
              <a:gd name="adj" fmla="val 106312"/>
            </a:avLst>
          </a:prstGeom>
          <a:solidFill>
            <a:srgbClr val="5C4E69"/>
          </a:solidFill>
          <a:ln/>
        </p:spPr>
        <p:txBody>
          <a:bodyPr/>
          <a:lstStyle/>
          <a:p>
            <a:endParaRPr lang="en-GB"/>
          </a:p>
        </p:txBody>
      </p:sp>
      <p:sp>
        <p:nvSpPr>
          <p:cNvPr id="20" name="Shape 18"/>
          <p:cNvSpPr/>
          <p:nvPr/>
        </p:nvSpPr>
        <p:spPr>
          <a:xfrm>
            <a:off x="7072193" y="5176838"/>
            <a:ext cx="486013" cy="486013"/>
          </a:xfrm>
          <a:prstGeom prst="roundRect">
            <a:avLst>
              <a:gd name="adj" fmla="val 6667"/>
            </a:avLst>
          </a:prstGeom>
          <a:solidFill>
            <a:srgbClr val="433550"/>
          </a:solidFill>
          <a:ln/>
        </p:spPr>
        <p:txBody>
          <a:bodyPr/>
          <a:lstStyle/>
          <a:p>
            <a:endParaRPr lang="en-GB"/>
          </a:p>
        </p:txBody>
      </p:sp>
      <p:sp>
        <p:nvSpPr>
          <p:cNvPr id="21" name="Text 19"/>
          <p:cNvSpPr/>
          <p:nvPr/>
        </p:nvSpPr>
        <p:spPr>
          <a:xfrm>
            <a:off x="7234118" y="5257800"/>
            <a:ext cx="162044" cy="324088"/>
          </a:xfrm>
          <a:prstGeom prst="rect">
            <a:avLst/>
          </a:prstGeom>
          <a:noFill/>
          <a:ln/>
        </p:spPr>
        <p:txBody>
          <a:bodyPr wrap="none" lIns="0" tIns="0" rIns="0" bIns="0" rtlCol="0" anchor="t"/>
          <a:lstStyle/>
          <a:p>
            <a:pPr marL="0" indent="0" algn="ctr">
              <a:lnSpc>
                <a:spcPts val="2550"/>
              </a:lnSpc>
              <a:buNone/>
            </a:pPr>
            <a:r>
              <a:rPr lang="en-US" sz="2550" b="1" dirty="0">
                <a:solidFill>
                  <a:srgbClr val="DAD1E6"/>
                </a:solidFill>
                <a:latin typeface="Inconsolata Bold" pitchFamily="34" charset="0"/>
                <a:ea typeface="Inconsolata Bold" pitchFamily="34" charset="-122"/>
                <a:cs typeface="Inconsolata Bold" pitchFamily="34" charset="-120"/>
              </a:rPr>
              <a:t>4</a:t>
            </a:r>
            <a:endParaRPr lang="en-US" sz="2550" dirty="0"/>
          </a:p>
        </p:txBody>
      </p:sp>
      <p:sp>
        <p:nvSpPr>
          <p:cNvPr id="22" name="Text 20"/>
          <p:cNvSpPr/>
          <p:nvPr/>
        </p:nvSpPr>
        <p:spPr>
          <a:xfrm>
            <a:off x="8503325" y="5149810"/>
            <a:ext cx="3104078" cy="337542"/>
          </a:xfrm>
          <a:prstGeom prst="rect">
            <a:avLst/>
          </a:prstGeom>
          <a:noFill/>
          <a:ln/>
        </p:spPr>
        <p:txBody>
          <a:bodyPr wrap="none" lIns="0" tIns="0" rIns="0" bIns="0" rtlCol="0" anchor="t"/>
          <a:lstStyle/>
          <a:p>
            <a:pPr marL="0" indent="0" algn="l">
              <a:lnSpc>
                <a:spcPts val="2650"/>
              </a:lnSpc>
              <a:buNone/>
            </a:pPr>
            <a:r>
              <a:rPr lang="en-US" sz="2100" b="1" dirty="0">
                <a:solidFill>
                  <a:srgbClr val="DAD1E6"/>
                </a:solidFill>
                <a:latin typeface="Inconsolata Bold" pitchFamily="34" charset="0"/>
                <a:ea typeface="Inconsolata Bold" pitchFamily="34" charset="-122"/>
                <a:cs typeface="Inconsolata Bold" pitchFamily="34" charset="-120"/>
              </a:rPr>
              <a:t>Collaborative Budgeting</a:t>
            </a:r>
            <a:endParaRPr lang="en-US" sz="2100" dirty="0"/>
          </a:p>
        </p:txBody>
      </p:sp>
      <p:sp>
        <p:nvSpPr>
          <p:cNvPr id="23" name="Text 21"/>
          <p:cNvSpPr/>
          <p:nvPr/>
        </p:nvSpPr>
        <p:spPr>
          <a:xfrm>
            <a:off x="8503325" y="5616892"/>
            <a:ext cx="5371028" cy="345519"/>
          </a:xfrm>
          <a:prstGeom prst="rect">
            <a:avLst/>
          </a:prstGeom>
          <a:noFill/>
          <a:ln/>
        </p:spPr>
        <p:txBody>
          <a:bodyPr wrap="none" lIns="0" tIns="0" rIns="0" bIns="0" rtlCol="0" anchor="t"/>
          <a:lstStyle/>
          <a:p>
            <a:pPr marL="0" indent="0" algn="l">
              <a:lnSpc>
                <a:spcPts val="2700"/>
              </a:lnSpc>
              <a:buNone/>
            </a:pPr>
            <a:r>
              <a:rPr lang="en-US" sz="1700" dirty="0">
                <a:solidFill>
                  <a:srgbClr val="DAD1E6"/>
                </a:solidFill>
                <a:latin typeface="Fira Sans" pitchFamily="34" charset="0"/>
                <a:ea typeface="Fira Sans" pitchFamily="34" charset="-122"/>
                <a:cs typeface="Fira Sans" pitchFamily="34" charset="-120"/>
              </a:rPr>
              <a:t>Enable multi-user collaboration for shared budgets.</a:t>
            </a:r>
            <a:endParaRPr lang="en-US" sz="1700" dirty="0"/>
          </a:p>
        </p:txBody>
      </p:sp>
      <p:sp>
        <p:nvSpPr>
          <p:cNvPr id="24" name="Shape 22"/>
          <p:cNvSpPr/>
          <p:nvPr/>
        </p:nvSpPr>
        <p:spPr>
          <a:xfrm>
            <a:off x="6346627" y="6376749"/>
            <a:ext cx="756047" cy="30480"/>
          </a:xfrm>
          <a:prstGeom prst="roundRect">
            <a:avLst>
              <a:gd name="adj" fmla="val 106312"/>
            </a:avLst>
          </a:prstGeom>
          <a:solidFill>
            <a:srgbClr val="5C4E69"/>
          </a:solidFill>
          <a:ln/>
        </p:spPr>
        <p:txBody>
          <a:bodyPr/>
          <a:lstStyle/>
          <a:p>
            <a:endParaRPr lang="en-GB"/>
          </a:p>
        </p:txBody>
      </p:sp>
      <p:sp>
        <p:nvSpPr>
          <p:cNvPr id="25" name="Shape 23"/>
          <p:cNvSpPr/>
          <p:nvPr/>
        </p:nvSpPr>
        <p:spPr>
          <a:xfrm>
            <a:off x="7072193" y="6148983"/>
            <a:ext cx="486013" cy="486013"/>
          </a:xfrm>
          <a:prstGeom prst="roundRect">
            <a:avLst>
              <a:gd name="adj" fmla="val 6667"/>
            </a:avLst>
          </a:prstGeom>
          <a:solidFill>
            <a:srgbClr val="433550"/>
          </a:solidFill>
          <a:ln/>
        </p:spPr>
        <p:txBody>
          <a:bodyPr/>
          <a:lstStyle/>
          <a:p>
            <a:endParaRPr lang="en-GB"/>
          </a:p>
        </p:txBody>
      </p:sp>
      <p:sp>
        <p:nvSpPr>
          <p:cNvPr id="26" name="Text 24"/>
          <p:cNvSpPr/>
          <p:nvPr/>
        </p:nvSpPr>
        <p:spPr>
          <a:xfrm>
            <a:off x="7234118" y="6229945"/>
            <a:ext cx="162044" cy="324088"/>
          </a:xfrm>
          <a:prstGeom prst="rect">
            <a:avLst/>
          </a:prstGeom>
          <a:noFill/>
          <a:ln/>
        </p:spPr>
        <p:txBody>
          <a:bodyPr wrap="none" lIns="0" tIns="0" rIns="0" bIns="0" rtlCol="0" anchor="t"/>
          <a:lstStyle/>
          <a:p>
            <a:pPr marL="0" indent="0" algn="ctr">
              <a:lnSpc>
                <a:spcPts val="2550"/>
              </a:lnSpc>
              <a:buNone/>
            </a:pPr>
            <a:r>
              <a:rPr lang="en-US" sz="2550" b="1" dirty="0">
                <a:solidFill>
                  <a:srgbClr val="DAD1E6"/>
                </a:solidFill>
                <a:latin typeface="Inconsolata Bold" pitchFamily="34" charset="0"/>
                <a:ea typeface="Inconsolata Bold" pitchFamily="34" charset="-122"/>
                <a:cs typeface="Inconsolata Bold" pitchFamily="34" charset="-120"/>
              </a:rPr>
              <a:t>5</a:t>
            </a:r>
            <a:endParaRPr lang="en-US" sz="2550" dirty="0"/>
          </a:p>
        </p:txBody>
      </p:sp>
      <p:sp>
        <p:nvSpPr>
          <p:cNvPr id="27" name="Text 25"/>
          <p:cNvSpPr/>
          <p:nvPr/>
        </p:nvSpPr>
        <p:spPr>
          <a:xfrm>
            <a:off x="1268611" y="6121956"/>
            <a:ext cx="4858464" cy="337542"/>
          </a:xfrm>
          <a:prstGeom prst="rect">
            <a:avLst/>
          </a:prstGeom>
          <a:noFill/>
          <a:ln/>
        </p:spPr>
        <p:txBody>
          <a:bodyPr wrap="none" lIns="0" tIns="0" rIns="0" bIns="0" rtlCol="0" anchor="t"/>
          <a:lstStyle/>
          <a:p>
            <a:pPr marL="0" indent="0" algn="r">
              <a:lnSpc>
                <a:spcPts val="2650"/>
              </a:lnSpc>
              <a:buNone/>
            </a:pPr>
            <a:r>
              <a:rPr lang="en-US" sz="2100" b="1" dirty="0">
                <a:solidFill>
                  <a:srgbClr val="DAD1E6"/>
                </a:solidFill>
                <a:latin typeface="Inconsolata Bold" pitchFamily="34" charset="0"/>
                <a:ea typeface="Inconsolata Bold" pitchFamily="34" charset="-122"/>
                <a:cs typeface="Inconsolata Bold" pitchFamily="34" charset="-120"/>
              </a:rPr>
              <a:t>Gamification and Financial Education</a:t>
            </a:r>
            <a:endParaRPr lang="en-US" sz="2100" dirty="0"/>
          </a:p>
        </p:txBody>
      </p:sp>
      <p:sp>
        <p:nvSpPr>
          <p:cNvPr id="28" name="Text 26"/>
          <p:cNvSpPr/>
          <p:nvPr/>
        </p:nvSpPr>
        <p:spPr>
          <a:xfrm>
            <a:off x="756047" y="6589038"/>
            <a:ext cx="5371028" cy="691039"/>
          </a:xfrm>
          <a:prstGeom prst="rect">
            <a:avLst/>
          </a:prstGeom>
          <a:noFill/>
          <a:ln/>
        </p:spPr>
        <p:txBody>
          <a:bodyPr wrap="square" lIns="0" tIns="0" rIns="0" bIns="0" rtlCol="0" anchor="t"/>
          <a:lstStyle/>
          <a:p>
            <a:pPr marL="0" indent="0" algn="r">
              <a:lnSpc>
                <a:spcPts val="2700"/>
              </a:lnSpc>
              <a:buNone/>
            </a:pPr>
            <a:r>
              <a:rPr lang="en-US" sz="1700" dirty="0">
                <a:solidFill>
                  <a:srgbClr val="DAD1E6"/>
                </a:solidFill>
                <a:latin typeface="Fira Sans" pitchFamily="34" charset="0"/>
                <a:ea typeface="Fira Sans" pitchFamily="34" charset="-122"/>
                <a:cs typeface="Fira Sans" pitchFamily="34" charset="-120"/>
              </a:rPr>
              <a:t>Introduce gamified elements and integrate educational content on financial best practices.</a:t>
            </a:r>
            <a:endParaRPr lang="en-US" sz="1700" dirty="0"/>
          </a:p>
        </p:txBody>
      </p:sp>
      <p:sp>
        <p:nvSpPr>
          <p:cNvPr id="29" name="TextBox 28">
            <a:extLst>
              <a:ext uri="{FF2B5EF4-FFF2-40B4-BE49-F238E27FC236}">
                <a16:creationId xmlns:a16="http://schemas.microsoft.com/office/drawing/2014/main" id="{9F650D99-95DB-73F0-F46C-BC926E3949C5}"/>
              </a:ext>
            </a:extLst>
          </p:cNvPr>
          <p:cNvSpPr txBox="1"/>
          <p:nvPr/>
        </p:nvSpPr>
        <p:spPr>
          <a:xfrm>
            <a:off x="12107537" y="7700488"/>
            <a:ext cx="2522863" cy="407624"/>
          </a:xfrm>
          <a:prstGeom prst="rect">
            <a:avLst/>
          </a:prstGeom>
          <a:solidFill>
            <a:srgbClr val="241631"/>
          </a:solidFill>
        </p:spPr>
        <p:txBody>
          <a:bodyPr wrap="square" rtlCol="0">
            <a:spAutoFit/>
          </a:bodyPr>
          <a:lstStyle/>
          <a:p>
            <a:endParaRPr lang="en-GB"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CC1524-3D6D-98A4-8EEC-5B1A169B916F}"/>
              </a:ext>
            </a:extLst>
          </p:cNvPr>
          <p:cNvSpPr txBox="1"/>
          <p:nvPr/>
        </p:nvSpPr>
        <p:spPr>
          <a:xfrm>
            <a:off x="12107537" y="7700488"/>
            <a:ext cx="2522863" cy="407624"/>
          </a:xfrm>
          <a:prstGeom prst="rect">
            <a:avLst/>
          </a:prstGeom>
          <a:solidFill>
            <a:srgbClr val="241631"/>
          </a:solidFill>
        </p:spPr>
        <p:txBody>
          <a:bodyPr wrap="square" rtlCol="0">
            <a:spAutoFit/>
          </a:bodyPr>
          <a:lstStyle/>
          <a:p>
            <a:endParaRPr lang="en-GB" dirty="0"/>
          </a:p>
        </p:txBody>
      </p:sp>
      <p:sp>
        <p:nvSpPr>
          <p:cNvPr id="5" name="TextBox 4">
            <a:extLst>
              <a:ext uri="{FF2B5EF4-FFF2-40B4-BE49-F238E27FC236}">
                <a16:creationId xmlns:a16="http://schemas.microsoft.com/office/drawing/2014/main" id="{D087737C-3804-89F7-74A1-C32ED4BA2227}"/>
              </a:ext>
            </a:extLst>
          </p:cNvPr>
          <p:cNvSpPr txBox="1"/>
          <p:nvPr/>
        </p:nvSpPr>
        <p:spPr>
          <a:xfrm>
            <a:off x="1784733" y="3382133"/>
            <a:ext cx="11060934" cy="1938992"/>
          </a:xfrm>
          <a:prstGeom prst="rect">
            <a:avLst/>
          </a:prstGeom>
          <a:solidFill>
            <a:srgbClr val="241631"/>
          </a:solidFill>
        </p:spPr>
        <p:txBody>
          <a:bodyPr wrap="square" rtlCol="0">
            <a:spAutoFit/>
          </a:bodyPr>
          <a:lstStyle/>
          <a:p>
            <a:pPr algn="ctr"/>
            <a:r>
              <a:rPr lang="en-GB" sz="6000" b="1" dirty="0">
                <a:solidFill>
                  <a:srgbClr val="FF3399"/>
                </a:solidFill>
                <a:latin typeface="Aptos ExtraBold" panose="020F0502020204030204" pitchFamily="34" charset="0"/>
              </a:rPr>
              <a:t>Thank You </a:t>
            </a:r>
            <a:r>
              <a:rPr lang="en-GB" sz="6000" b="1" dirty="0">
                <a:solidFill>
                  <a:srgbClr val="FF3399"/>
                </a:solidFill>
                <a:latin typeface="Aptos ExtraBold" panose="020F0502020204030204" pitchFamily="34" charset="0"/>
                <a:sym typeface="Wingdings" panose="05000000000000000000" pitchFamily="2" charset="2"/>
              </a:rPr>
              <a:t></a:t>
            </a:r>
            <a:endParaRPr lang="en-GB" sz="6000" b="1" dirty="0">
              <a:solidFill>
                <a:srgbClr val="FF3399"/>
              </a:solidFill>
              <a:latin typeface="Aptos ExtraBold" panose="020F0502020204030204" pitchFamily="34" charset="0"/>
            </a:endParaRPr>
          </a:p>
          <a:p>
            <a:pPr algn="ctr"/>
            <a:endParaRPr lang="en-GB" sz="6000" dirty="0">
              <a:solidFill>
                <a:srgbClr val="FF3399"/>
              </a:solidFill>
            </a:endParaRPr>
          </a:p>
        </p:txBody>
      </p:sp>
    </p:spTree>
    <p:extLst>
      <p:ext uri="{BB962C8B-B14F-4D97-AF65-F5344CB8AC3E}">
        <p14:creationId xmlns:p14="http://schemas.microsoft.com/office/powerpoint/2010/main" val="17769567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C7971-DFF9-0D31-6A7B-B7FCE6DB7F58}"/>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67612BB9-4FBE-0E3C-71D7-B0C8481E84C2}"/>
              </a:ext>
            </a:extLst>
          </p:cNvPr>
          <p:cNvSpPr/>
          <p:nvPr/>
        </p:nvSpPr>
        <p:spPr>
          <a:xfrm>
            <a:off x="5130261" y="1136794"/>
            <a:ext cx="5670590" cy="708779"/>
          </a:xfrm>
          <a:prstGeom prst="rect">
            <a:avLst/>
          </a:prstGeom>
          <a:noFill/>
          <a:ln/>
        </p:spPr>
        <p:txBody>
          <a:bodyPr wrap="none" lIns="0" tIns="0" rIns="0" bIns="0" rtlCol="0" anchor="t"/>
          <a:lstStyle/>
          <a:p>
            <a:pPr marL="0" indent="0">
              <a:lnSpc>
                <a:spcPts val="5550"/>
              </a:lnSpc>
              <a:buNone/>
            </a:pPr>
            <a:r>
              <a:rPr lang="en-US" sz="4450" b="1" i="1" dirty="0">
                <a:solidFill>
                  <a:schemeClr val="bg1"/>
                </a:solidFill>
                <a:latin typeface="Inconsolata Bold" pitchFamily="34" charset="0"/>
                <a:ea typeface="Inconsolata Bold" pitchFamily="34" charset="-122"/>
                <a:cs typeface="Inconsolata Bold" pitchFamily="34" charset="-120"/>
              </a:rPr>
              <a:t>Our Team:</a:t>
            </a:r>
            <a:endParaRPr lang="en-US" sz="4450" i="1" dirty="0">
              <a:solidFill>
                <a:schemeClr val="bg1"/>
              </a:solidFill>
            </a:endParaRPr>
          </a:p>
        </p:txBody>
      </p:sp>
      <p:sp>
        <p:nvSpPr>
          <p:cNvPr id="5" name="Text 1">
            <a:extLst>
              <a:ext uri="{FF2B5EF4-FFF2-40B4-BE49-F238E27FC236}">
                <a16:creationId xmlns:a16="http://schemas.microsoft.com/office/drawing/2014/main" id="{19ECF90C-415E-DD91-C6E6-96A2BCB48C8E}"/>
              </a:ext>
            </a:extLst>
          </p:cNvPr>
          <p:cNvSpPr/>
          <p:nvPr/>
        </p:nvSpPr>
        <p:spPr>
          <a:xfrm>
            <a:off x="533378" y="3657600"/>
            <a:ext cx="1387550"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Amr Nabil</a:t>
            </a:r>
            <a:endParaRPr lang="en-US" sz="2200" dirty="0"/>
          </a:p>
        </p:txBody>
      </p:sp>
      <p:sp>
        <p:nvSpPr>
          <p:cNvPr id="8" name="Text 3">
            <a:extLst>
              <a:ext uri="{FF2B5EF4-FFF2-40B4-BE49-F238E27FC236}">
                <a16:creationId xmlns:a16="http://schemas.microsoft.com/office/drawing/2014/main" id="{9149BA74-95E7-BDA9-84D4-F36DDB9F903E}"/>
              </a:ext>
            </a:extLst>
          </p:cNvPr>
          <p:cNvSpPr/>
          <p:nvPr/>
        </p:nvSpPr>
        <p:spPr>
          <a:xfrm>
            <a:off x="2378447" y="365760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Mahmoud Youssef</a:t>
            </a:r>
            <a:endParaRPr lang="en-US" sz="2200" dirty="0"/>
          </a:p>
        </p:txBody>
      </p:sp>
      <p:sp>
        <p:nvSpPr>
          <p:cNvPr id="11" name="Text 5">
            <a:extLst>
              <a:ext uri="{FF2B5EF4-FFF2-40B4-BE49-F238E27FC236}">
                <a16:creationId xmlns:a16="http://schemas.microsoft.com/office/drawing/2014/main" id="{CEF996B4-0154-5FFE-08DF-82AE3E9D092A}"/>
              </a:ext>
            </a:extLst>
          </p:cNvPr>
          <p:cNvSpPr/>
          <p:nvPr/>
        </p:nvSpPr>
        <p:spPr>
          <a:xfrm>
            <a:off x="4848423" y="365760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Arwa Nader</a:t>
            </a:r>
            <a:endParaRPr lang="en-US" sz="2200" dirty="0"/>
          </a:p>
        </p:txBody>
      </p:sp>
      <p:sp>
        <p:nvSpPr>
          <p:cNvPr id="14" name="Text 7">
            <a:extLst>
              <a:ext uri="{FF2B5EF4-FFF2-40B4-BE49-F238E27FC236}">
                <a16:creationId xmlns:a16="http://schemas.microsoft.com/office/drawing/2014/main" id="{373E6C86-24A7-6ECC-2DC0-60895F914DC9}"/>
              </a:ext>
            </a:extLst>
          </p:cNvPr>
          <p:cNvSpPr/>
          <p:nvPr/>
        </p:nvSpPr>
        <p:spPr>
          <a:xfrm>
            <a:off x="6858000" y="365030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Omar ElSayed</a:t>
            </a:r>
            <a:endParaRPr lang="en-US" sz="2200" dirty="0"/>
          </a:p>
        </p:txBody>
      </p:sp>
      <p:sp>
        <p:nvSpPr>
          <p:cNvPr id="16" name="TextBox 15">
            <a:extLst>
              <a:ext uri="{FF2B5EF4-FFF2-40B4-BE49-F238E27FC236}">
                <a16:creationId xmlns:a16="http://schemas.microsoft.com/office/drawing/2014/main" id="{490790C3-1F4B-4609-99E4-8D7B2AF3800E}"/>
              </a:ext>
            </a:extLst>
          </p:cNvPr>
          <p:cNvSpPr txBox="1"/>
          <p:nvPr/>
        </p:nvSpPr>
        <p:spPr>
          <a:xfrm>
            <a:off x="12018827" y="7700488"/>
            <a:ext cx="2522863" cy="407624"/>
          </a:xfrm>
          <a:prstGeom prst="rect">
            <a:avLst/>
          </a:prstGeom>
          <a:solidFill>
            <a:srgbClr val="241631"/>
          </a:solidFill>
        </p:spPr>
        <p:txBody>
          <a:bodyPr wrap="square" rtlCol="0">
            <a:spAutoFit/>
          </a:bodyPr>
          <a:lstStyle/>
          <a:p>
            <a:endParaRPr lang="en-GB" dirty="0"/>
          </a:p>
        </p:txBody>
      </p:sp>
      <p:sp>
        <p:nvSpPr>
          <p:cNvPr id="26" name="TextBox 25">
            <a:extLst>
              <a:ext uri="{FF2B5EF4-FFF2-40B4-BE49-F238E27FC236}">
                <a16:creationId xmlns:a16="http://schemas.microsoft.com/office/drawing/2014/main" id="{F5FE171E-DA5F-8700-816C-EF8C346CF087}"/>
              </a:ext>
            </a:extLst>
          </p:cNvPr>
          <p:cNvSpPr txBox="1"/>
          <p:nvPr/>
        </p:nvSpPr>
        <p:spPr>
          <a:xfrm>
            <a:off x="11233126" y="3610804"/>
            <a:ext cx="7315200" cy="433324"/>
          </a:xfrm>
          <a:prstGeom prst="rect">
            <a:avLst/>
          </a:prstGeom>
          <a:noFill/>
        </p:spPr>
        <p:txBody>
          <a:bodyPr wrap="square">
            <a:spAutoFit/>
          </a:bodyPr>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Mohamed Ashraf</a:t>
            </a:r>
            <a:endParaRPr lang="en-US" sz="2200" dirty="0"/>
          </a:p>
        </p:txBody>
      </p:sp>
      <p:sp>
        <p:nvSpPr>
          <p:cNvPr id="28" name="TextBox 27">
            <a:extLst>
              <a:ext uri="{FF2B5EF4-FFF2-40B4-BE49-F238E27FC236}">
                <a16:creationId xmlns:a16="http://schemas.microsoft.com/office/drawing/2014/main" id="{0F02AEF7-75C1-47CA-DDF3-F7D51BDE1B89}"/>
              </a:ext>
            </a:extLst>
          </p:cNvPr>
          <p:cNvSpPr txBox="1"/>
          <p:nvPr/>
        </p:nvSpPr>
        <p:spPr>
          <a:xfrm>
            <a:off x="8923662" y="3582324"/>
            <a:ext cx="9276202" cy="433324"/>
          </a:xfrm>
          <a:prstGeom prst="rect">
            <a:avLst/>
          </a:prstGeom>
          <a:noFill/>
        </p:spPr>
        <p:txBody>
          <a:bodyPr wrap="square">
            <a:spAutoFit/>
          </a:bodyPr>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Khaled Mohamed</a:t>
            </a:r>
            <a:endParaRPr lang="en-US" sz="2200" dirty="0"/>
          </a:p>
        </p:txBody>
      </p:sp>
      <p:sp>
        <p:nvSpPr>
          <p:cNvPr id="29" name="Rectangle 28">
            <a:extLst>
              <a:ext uri="{FF2B5EF4-FFF2-40B4-BE49-F238E27FC236}">
                <a16:creationId xmlns:a16="http://schemas.microsoft.com/office/drawing/2014/main" id="{1B4B5F6B-B012-E8AD-69DB-DB69776CB6E5}"/>
              </a:ext>
            </a:extLst>
          </p:cNvPr>
          <p:cNvSpPr/>
          <p:nvPr/>
        </p:nvSpPr>
        <p:spPr>
          <a:xfrm rot="5400000">
            <a:off x="12547814" y="953241"/>
            <a:ext cx="3048469" cy="1075886"/>
          </a:xfrm>
          <a:prstGeom prst="rect">
            <a:avLst/>
          </a:prstGeom>
          <a:blipFill dpi="0" rotWithShape="1">
            <a:blip r:embed="rId3"/>
            <a:srcRect/>
            <a:stretch>
              <a:fillRect l="-5000" t="-119000" r="-5000" b="-157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5" name="Graphic 34" descr="Programmer male with solid fill">
            <a:extLst>
              <a:ext uri="{FF2B5EF4-FFF2-40B4-BE49-F238E27FC236}">
                <a16:creationId xmlns:a16="http://schemas.microsoft.com/office/drawing/2014/main" id="{1198DE76-738B-0FB4-81C5-B6311C3BD4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9953" y="3015416"/>
            <a:ext cx="566907" cy="566907"/>
          </a:xfrm>
          <a:prstGeom prst="rect">
            <a:avLst/>
          </a:prstGeom>
        </p:spPr>
      </p:pic>
      <p:pic>
        <p:nvPicPr>
          <p:cNvPr id="36" name="Graphic 35" descr="Programmer male with solid fill">
            <a:extLst>
              <a:ext uri="{FF2B5EF4-FFF2-40B4-BE49-F238E27FC236}">
                <a16:creationId xmlns:a16="http://schemas.microsoft.com/office/drawing/2014/main" id="{29EE09A3-CD73-2C7D-5E56-44D112E2A4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18146" y="3015416"/>
            <a:ext cx="566907" cy="566907"/>
          </a:xfrm>
          <a:prstGeom prst="rect">
            <a:avLst/>
          </a:prstGeom>
        </p:spPr>
      </p:pic>
      <p:pic>
        <p:nvPicPr>
          <p:cNvPr id="37" name="Graphic 36" descr="Programmer male with solid fill">
            <a:extLst>
              <a:ext uri="{FF2B5EF4-FFF2-40B4-BE49-F238E27FC236}">
                <a16:creationId xmlns:a16="http://schemas.microsoft.com/office/drawing/2014/main" id="{0C194072-9E5A-728C-136C-A1D27F22E6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5200" y="2991672"/>
            <a:ext cx="566907" cy="566907"/>
          </a:xfrm>
          <a:prstGeom prst="rect">
            <a:avLst/>
          </a:prstGeom>
        </p:spPr>
      </p:pic>
      <p:pic>
        <p:nvPicPr>
          <p:cNvPr id="39" name="Graphic 38" descr="Programmer male with solid fill">
            <a:extLst>
              <a:ext uri="{FF2B5EF4-FFF2-40B4-BE49-F238E27FC236}">
                <a16:creationId xmlns:a16="http://schemas.microsoft.com/office/drawing/2014/main" id="{1A770C13-531F-0654-09D8-C84C0F023F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93235" y="2981428"/>
            <a:ext cx="566907" cy="566907"/>
          </a:xfrm>
          <a:prstGeom prst="rect">
            <a:avLst/>
          </a:prstGeom>
        </p:spPr>
      </p:pic>
      <p:pic>
        <p:nvPicPr>
          <p:cNvPr id="40" name="Graphic 39" descr="Programmer male with solid fill">
            <a:extLst>
              <a:ext uri="{FF2B5EF4-FFF2-40B4-BE49-F238E27FC236}">
                <a16:creationId xmlns:a16="http://schemas.microsoft.com/office/drawing/2014/main" id="{18DE299A-81BF-A3B6-AB09-9C93E30EB0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735373" y="2947483"/>
            <a:ext cx="566907" cy="566907"/>
          </a:xfrm>
          <a:prstGeom prst="rect">
            <a:avLst/>
          </a:prstGeom>
        </p:spPr>
      </p:pic>
      <p:pic>
        <p:nvPicPr>
          <p:cNvPr id="42" name="Graphic 41" descr="Programmer female with solid fill">
            <a:extLst>
              <a:ext uri="{FF2B5EF4-FFF2-40B4-BE49-F238E27FC236}">
                <a16:creationId xmlns:a16="http://schemas.microsoft.com/office/drawing/2014/main" id="{BADD919A-4E4E-6375-1E7A-AEC13F97F99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59960" y="2991671"/>
            <a:ext cx="566908" cy="566908"/>
          </a:xfrm>
          <a:prstGeom prst="rect">
            <a:avLst/>
          </a:prstGeom>
        </p:spPr>
      </p:pic>
      <p:sp>
        <p:nvSpPr>
          <p:cNvPr id="46" name="TextBox 45">
            <a:extLst>
              <a:ext uri="{FF2B5EF4-FFF2-40B4-BE49-F238E27FC236}">
                <a16:creationId xmlns:a16="http://schemas.microsoft.com/office/drawing/2014/main" id="{5E7FB421-6B81-9D76-A151-6B4D336BBDC3}"/>
              </a:ext>
            </a:extLst>
          </p:cNvPr>
          <p:cNvSpPr txBox="1"/>
          <p:nvPr/>
        </p:nvSpPr>
        <p:spPr>
          <a:xfrm>
            <a:off x="4946573" y="4004364"/>
            <a:ext cx="1387550" cy="369332"/>
          </a:xfrm>
          <a:prstGeom prst="rect">
            <a:avLst/>
          </a:prstGeom>
          <a:noFill/>
        </p:spPr>
        <p:txBody>
          <a:bodyPr wrap="square" rtlCol="0">
            <a:spAutoFit/>
          </a:bodyPr>
          <a:lstStyle/>
          <a:p>
            <a:r>
              <a:rPr lang="en-GB" b="1" i="1" dirty="0">
                <a:solidFill>
                  <a:schemeClr val="bg1"/>
                </a:solidFill>
              </a:rPr>
              <a:t>211000254</a:t>
            </a:r>
          </a:p>
        </p:txBody>
      </p:sp>
      <p:sp>
        <p:nvSpPr>
          <p:cNvPr id="48" name="TextBox 47">
            <a:extLst>
              <a:ext uri="{FF2B5EF4-FFF2-40B4-BE49-F238E27FC236}">
                <a16:creationId xmlns:a16="http://schemas.microsoft.com/office/drawing/2014/main" id="{1532D8A1-6C7F-96E1-022D-6812F29111C5}"/>
              </a:ext>
            </a:extLst>
          </p:cNvPr>
          <p:cNvSpPr txBox="1"/>
          <p:nvPr/>
        </p:nvSpPr>
        <p:spPr>
          <a:xfrm>
            <a:off x="2677099" y="3976556"/>
            <a:ext cx="9276202" cy="369332"/>
          </a:xfrm>
          <a:prstGeom prst="rect">
            <a:avLst/>
          </a:prstGeom>
          <a:noFill/>
        </p:spPr>
        <p:txBody>
          <a:bodyPr wrap="square">
            <a:spAutoFit/>
          </a:bodyPr>
          <a:lstStyle/>
          <a:p>
            <a:r>
              <a:rPr lang="en-GB" b="1" i="1" dirty="0">
                <a:solidFill>
                  <a:schemeClr val="bg1"/>
                </a:solidFill>
              </a:rPr>
              <a:t>18102135</a:t>
            </a:r>
            <a:endParaRPr lang="en-GB" dirty="0"/>
          </a:p>
        </p:txBody>
      </p:sp>
      <p:sp>
        <p:nvSpPr>
          <p:cNvPr id="50" name="TextBox 49">
            <a:extLst>
              <a:ext uri="{FF2B5EF4-FFF2-40B4-BE49-F238E27FC236}">
                <a16:creationId xmlns:a16="http://schemas.microsoft.com/office/drawing/2014/main" id="{982AEECE-79B9-476E-24F6-899A5113D70C}"/>
              </a:ext>
            </a:extLst>
          </p:cNvPr>
          <p:cNvSpPr txBox="1"/>
          <p:nvPr/>
        </p:nvSpPr>
        <p:spPr>
          <a:xfrm>
            <a:off x="492160" y="4001611"/>
            <a:ext cx="9276202" cy="369332"/>
          </a:xfrm>
          <a:prstGeom prst="rect">
            <a:avLst/>
          </a:prstGeom>
          <a:noFill/>
        </p:spPr>
        <p:txBody>
          <a:bodyPr wrap="square">
            <a:spAutoFit/>
          </a:bodyPr>
          <a:lstStyle/>
          <a:p>
            <a:r>
              <a:rPr lang="en-GB" b="1" i="1" dirty="0">
                <a:solidFill>
                  <a:schemeClr val="bg1"/>
                </a:solidFill>
              </a:rPr>
              <a:t>19100592</a:t>
            </a:r>
            <a:endParaRPr lang="en-GB" dirty="0"/>
          </a:p>
        </p:txBody>
      </p:sp>
      <p:sp>
        <p:nvSpPr>
          <p:cNvPr id="52" name="TextBox 51">
            <a:extLst>
              <a:ext uri="{FF2B5EF4-FFF2-40B4-BE49-F238E27FC236}">
                <a16:creationId xmlns:a16="http://schemas.microsoft.com/office/drawing/2014/main" id="{6A66B329-9376-C8F0-F851-788D67F5E2E0}"/>
              </a:ext>
            </a:extLst>
          </p:cNvPr>
          <p:cNvSpPr txBox="1"/>
          <p:nvPr/>
        </p:nvSpPr>
        <p:spPr>
          <a:xfrm>
            <a:off x="7097272" y="4001611"/>
            <a:ext cx="9276202" cy="369332"/>
          </a:xfrm>
          <a:prstGeom prst="rect">
            <a:avLst/>
          </a:prstGeom>
          <a:noFill/>
        </p:spPr>
        <p:txBody>
          <a:bodyPr wrap="square">
            <a:spAutoFit/>
          </a:bodyPr>
          <a:lstStyle/>
          <a:p>
            <a:r>
              <a:rPr lang="en-GB" b="1" i="1" dirty="0">
                <a:solidFill>
                  <a:schemeClr val="bg1"/>
                </a:solidFill>
              </a:rPr>
              <a:t>211000093</a:t>
            </a:r>
            <a:endParaRPr lang="en-GB" dirty="0"/>
          </a:p>
        </p:txBody>
      </p:sp>
      <p:sp>
        <p:nvSpPr>
          <p:cNvPr id="54" name="TextBox 53">
            <a:extLst>
              <a:ext uri="{FF2B5EF4-FFF2-40B4-BE49-F238E27FC236}">
                <a16:creationId xmlns:a16="http://schemas.microsoft.com/office/drawing/2014/main" id="{DEAC3BA8-FB01-9961-732A-079D227C2498}"/>
              </a:ext>
            </a:extLst>
          </p:cNvPr>
          <p:cNvSpPr txBox="1"/>
          <p:nvPr/>
        </p:nvSpPr>
        <p:spPr>
          <a:xfrm>
            <a:off x="9380862" y="3979310"/>
            <a:ext cx="9276202" cy="369332"/>
          </a:xfrm>
          <a:prstGeom prst="rect">
            <a:avLst/>
          </a:prstGeom>
          <a:noFill/>
        </p:spPr>
        <p:txBody>
          <a:bodyPr wrap="square">
            <a:spAutoFit/>
          </a:bodyPr>
          <a:lstStyle/>
          <a:p>
            <a:r>
              <a:rPr lang="en-GB" b="1" i="1" dirty="0">
                <a:solidFill>
                  <a:schemeClr val="bg1"/>
                </a:solidFill>
              </a:rPr>
              <a:t>19104411</a:t>
            </a:r>
            <a:endParaRPr lang="en-GB" dirty="0"/>
          </a:p>
        </p:txBody>
      </p:sp>
      <p:sp>
        <p:nvSpPr>
          <p:cNvPr id="56" name="TextBox 55">
            <a:extLst>
              <a:ext uri="{FF2B5EF4-FFF2-40B4-BE49-F238E27FC236}">
                <a16:creationId xmlns:a16="http://schemas.microsoft.com/office/drawing/2014/main" id="{83D9002A-3F48-A4DD-9833-32E6651E617D}"/>
              </a:ext>
            </a:extLst>
          </p:cNvPr>
          <p:cNvSpPr txBox="1"/>
          <p:nvPr/>
        </p:nvSpPr>
        <p:spPr>
          <a:xfrm>
            <a:off x="11591153" y="3967598"/>
            <a:ext cx="9325778" cy="369332"/>
          </a:xfrm>
          <a:prstGeom prst="rect">
            <a:avLst/>
          </a:prstGeom>
          <a:noFill/>
        </p:spPr>
        <p:txBody>
          <a:bodyPr wrap="square">
            <a:spAutoFit/>
          </a:bodyPr>
          <a:lstStyle/>
          <a:p>
            <a:r>
              <a:rPr lang="en-GB" b="1" i="1" dirty="0">
                <a:solidFill>
                  <a:schemeClr val="bg1"/>
                </a:solidFill>
              </a:rPr>
              <a:t>19100960</a:t>
            </a:r>
            <a:endParaRPr lang="en-GB" dirty="0"/>
          </a:p>
        </p:txBody>
      </p:sp>
    </p:spTree>
    <p:extLst>
      <p:ext uri="{BB962C8B-B14F-4D97-AF65-F5344CB8AC3E}">
        <p14:creationId xmlns:p14="http://schemas.microsoft.com/office/powerpoint/2010/main" val="26959147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981569"/>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Addressing the Need for Effective Finance Management</a:t>
            </a:r>
            <a:endParaRPr lang="en-US" sz="4450" dirty="0"/>
          </a:p>
        </p:txBody>
      </p:sp>
      <p:sp>
        <p:nvSpPr>
          <p:cNvPr id="4" name="Text 1"/>
          <p:cNvSpPr/>
          <p:nvPr/>
        </p:nvSpPr>
        <p:spPr>
          <a:xfrm>
            <a:off x="793790" y="5739289"/>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Managing personal finances is a critical skill, but many people struggle with maintaining budgets, tracking expenses, and understanding their spending patterns, leading to financial stress and instability.</a:t>
            </a:r>
            <a:endParaRPr lang="en-US" sz="1750" dirty="0"/>
          </a:p>
        </p:txBody>
      </p:sp>
      <p:sp>
        <p:nvSpPr>
          <p:cNvPr id="5" name="Text 2"/>
          <p:cNvSpPr/>
          <p:nvPr/>
        </p:nvSpPr>
        <p:spPr>
          <a:xfrm>
            <a:off x="793790" y="6720245"/>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Existing expense management tools often fall short, being either overly simplistic or too complex for the average user.</a:t>
            </a:r>
            <a:endParaRPr lang="en-US" sz="1750" dirty="0"/>
          </a:p>
        </p:txBody>
      </p:sp>
      <p:sp>
        <p:nvSpPr>
          <p:cNvPr id="6" name="TextBox 5">
            <a:extLst>
              <a:ext uri="{FF2B5EF4-FFF2-40B4-BE49-F238E27FC236}">
                <a16:creationId xmlns:a16="http://schemas.microsoft.com/office/drawing/2014/main" id="{6186C7DB-FDA0-1E98-E0C1-F071027F7763}"/>
              </a:ext>
            </a:extLst>
          </p:cNvPr>
          <p:cNvSpPr txBox="1"/>
          <p:nvPr/>
        </p:nvSpPr>
        <p:spPr>
          <a:xfrm>
            <a:off x="12018827" y="7700488"/>
            <a:ext cx="2522863" cy="407624"/>
          </a:xfrm>
          <a:prstGeom prst="rect">
            <a:avLst/>
          </a:prstGeom>
          <a:solidFill>
            <a:srgbClr val="241631"/>
          </a:solidFill>
        </p:spPr>
        <p:txBody>
          <a:bodyPr wrap="square" rtlCol="0">
            <a:spAutoFit/>
          </a:bodyPr>
          <a:lstStyle/>
          <a:p>
            <a:endParaRPr lang="en-GB"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185511"/>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FinFlow's Motivation: Academic and Real-World Challenges</a:t>
            </a:r>
            <a:endParaRPr lang="en-US" sz="4450" dirty="0"/>
          </a:p>
        </p:txBody>
      </p:sp>
      <p:sp>
        <p:nvSpPr>
          <p:cNvPr id="3" name="Text 1"/>
          <p:cNvSpPr/>
          <p:nvPr/>
        </p:nvSpPr>
        <p:spPr>
          <a:xfrm>
            <a:off x="793790" y="417004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Academic Motivation</a:t>
            </a:r>
            <a:endParaRPr lang="en-US" sz="2200" dirty="0"/>
          </a:p>
        </p:txBody>
      </p:sp>
      <p:sp>
        <p:nvSpPr>
          <p:cNvPr id="4" name="Text 2"/>
          <p:cNvSpPr/>
          <p:nvPr/>
        </p:nvSpPr>
        <p:spPr>
          <a:xfrm>
            <a:off x="793790" y="475118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FinFlow integrates concepts from computer science, software engineering, and artificial intelligence, providing a practical application of theoretical knowledge.</a:t>
            </a:r>
            <a:endParaRPr lang="en-US" sz="1750" dirty="0"/>
          </a:p>
        </p:txBody>
      </p:sp>
      <p:sp>
        <p:nvSpPr>
          <p:cNvPr id="5" name="Text 3"/>
          <p:cNvSpPr/>
          <p:nvPr/>
        </p:nvSpPr>
        <p:spPr>
          <a:xfrm>
            <a:off x="7599521" y="4170045"/>
            <a:ext cx="2975491" cy="354330"/>
          </a:xfrm>
          <a:prstGeom prst="rect">
            <a:avLst/>
          </a:prstGeom>
          <a:noFill/>
          <a:ln/>
        </p:spPr>
        <p:txBody>
          <a:bodyPr wrap="none" lIns="0" tIns="0" rIns="0" bIns="0" rtlCol="0" anchor="t"/>
          <a:lstStyle/>
          <a:p>
            <a:pPr marL="0" indent="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Real-World Motivation</a:t>
            </a:r>
            <a:endParaRPr lang="en-US" sz="2200" dirty="0"/>
          </a:p>
        </p:txBody>
      </p:sp>
      <p:sp>
        <p:nvSpPr>
          <p:cNvPr id="6" name="Text 4"/>
          <p:cNvSpPr/>
          <p:nvPr/>
        </p:nvSpPr>
        <p:spPr>
          <a:xfrm>
            <a:off x="7599521" y="475118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The app aims to improve financial literacy by providing insights into spending habits and offering personalized recommendations.</a:t>
            </a:r>
            <a:endParaRPr lang="en-US" sz="1750" dirty="0"/>
          </a:p>
        </p:txBody>
      </p:sp>
      <p:sp>
        <p:nvSpPr>
          <p:cNvPr id="7" name="TextBox 6">
            <a:extLst>
              <a:ext uri="{FF2B5EF4-FFF2-40B4-BE49-F238E27FC236}">
                <a16:creationId xmlns:a16="http://schemas.microsoft.com/office/drawing/2014/main" id="{6F20AD9F-8E5B-B023-A59E-9E7B90FD8193}"/>
              </a:ext>
            </a:extLst>
          </p:cNvPr>
          <p:cNvSpPr txBox="1"/>
          <p:nvPr/>
        </p:nvSpPr>
        <p:spPr>
          <a:xfrm>
            <a:off x="12018827" y="7700488"/>
            <a:ext cx="2522863" cy="407624"/>
          </a:xfrm>
          <a:prstGeom prst="rect">
            <a:avLst/>
          </a:prstGeom>
          <a:solidFill>
            <a:srgbClr val="241631"/>
          </a:solidFill>
        </p:spPr>
        <p:txBody>
          <a:bodyPr wrap="square" rtlCol="0">
            <a:spAutoFit/>
          </a:bodyPr>
          <a:lstStyle/>
          <a:p>
            <a:endParaRPr lang="en-GB"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3396" y="869037"/>
            <a:ext cx="7690009" cy="1947386"/>
          </a:xfrm>
          <a:prstGeom prst="rect">
            <a:avLst/>
          </a:prstGeom>
          <a:noFill/>
          <a:ln/>
        </p:spPr>
        <p:txBody>
          <a:bodyPr wrap="square" lIns="0" tIns="0" rIns="0" bIns="0" rtlCol="0" anchor="t"/>
          <a:lstStyle/>
          <a:p>
            <a:pPr marL="0" indent="0">
              <a:lnSpc>
                <a:spcPts val="5100"/>
              </a:lnSpc>
              <a:buNone/>
            </a:pPr>
            <a:r>
              <a:rPr lang="en-US" sz="4050" b="1" dirty="0">
                <a:solidFill>
                  <a:srgbClr val="F94CAF"/>
                </a:solidFill>
                <a:latin typeface="Inconsolata Bold" pitchFamily="34" charset="0"/>
                <a:ea typeface="Inconsolata Bold" pitchFamily="34" charset="-122"/>
                <a:cs typeface="Inconsolata Bold" pitchFamily="34" charset="-120"/>
              </a:rPr>
              <a:t>FinFlow's Objectives: Simplifying Finance Management</a:t>
            </a:r>
            <a:endParaRPr lang="en-US" sz="4050" dirty="0"/>
          </a:p>
        </p:txBody>
      </p:sp>
      <p:sp>
        <p:nvSpPr>
          <p:cNvPr id="4" name="Shape 1"/>
          <p:cNvSpPr/>
          <p:nvPr/>
        </p:nvSpPr>
        <p:spPr>
          <a:xfrm>
            <a:off x="6213396" y="3361611"/>
            <a:ext cx="467320" cy="467320"/>
          </a:xfrm>
          <a:prstGeom prst="roundRect">
            <a:avLst>
              <a:gd name="adj" fmla="val 6668"/>
            </a:avLst>
          </a:prstGeom>
          <a:solidFill>
            <a:srgbClr val="433550"/>
          </a:solidFill>
          <a:ln/>
        </p:spPr>
        <p:txBody>
          <a:bodyPr/>
          <a:lstStyle/>
          <a:p>
            <a:endParaRPr lang="en-GB"/>
          </a:p>
        </p:txBody>
      </p:sp>
      <p:sp>
        <p:nvSpPr>
          <p:cNvPr id="5" name="Text 2"/>
          <p:cNvSpPr/>
          <p:nvPr/>
        </p:nvSpPr>
        <p:spPr>
          <a:xfrm>
            <a:off x="6369129" y="3439478"/>
            <a:ext cx="155734" cy="311587"/>
          </a:xfrm>
          <a:prstGeom prst="rect">
            <a:avLst/>
          </a:prstGeom>
          <a:noFill/>
          <a:ln/>
        </p:spPr>
        <p:txBody>
          <a:bodyPr wrap="none" lIns="0" tIns="0" rIns="0" bIns="0" rtlCol="0" anchor="t"/>
          <a:lstStyle/>
          <a:p>
            <a:pPr marL="0" indent="0" algn="ctr">
              <a:lnSpc>
                <a:spcPts val="2450"/>
              </a:lnSpc>
              <a:buNone/>
            </a:pPr>
            <a:r>
              <a:rPr lang="en-US" sz="2450" b="1" dirty="0">
                <a:solidFill>
                  <a:srgbClr val="DAD1E6"/>
                </a:solidFill>
                <a:latin typeface="Inconsolata Bold" pitchFamily="34" charset="0"/>
                <a:ea typeface="Inconsolata Bold" pitchFamily="34" charset="-122"/>
                <a:cs typeface="Inconsolata Bold" pitchFamily="34" charset="-120"/>
              </a:rPr>
              <a:t>1</a:t>
            </a:r>
            <a:endParaRPr lang="en-US" sz="2450" dirty="0"/>
          </a:p>
        </p:txBody>
      </p:sp>
      <p:sp>
        <p:nvSpPr>
          <p:cNvPr id="6" name="Text 3"/>
          <p:cNvSpPr/>
          <p:nvPr/>
        </p:nvSpPr>
        <p:spPr>
          <a:xfrm>
            <a:off x="6888361" y="3361611"/>
            <a:ext cx="2596753" cy="324564"/>
          </a:xfrm>
          <a:prstGeom prst="rect">
            <a:avLst/>
          </a:prstGeom>
          <a:noFill/>
          <a:ln/>
        </p:spPr>
        <p:txBody>
          <a:bodyPr wrap="none" lIns="0" tIns="0" rIns="0" bIns="0" rtlCol="0" anchor="t"/>
          <a:lstStyle/>
          <a:p>
            <a:pPr marL="0" indent="0">
              <a:lnSpc>
                <a:spcPts val="2550"/>
              </a:lnSpc>
              <a:buNone/>
            </a:pPr>
            <a:r>
              <a:rPr lang="en-US" sz="2000" b="1" dirty="0">
                <a:solidFill>
                  <a:srgbClr val="DAD1E6"/>
                </a:solidFill>
                <a:latin typeface="Inconsolata Bold" pitchFamily="34" charset="0"/>
                <a:ea typeface="Inconsolata Bold" pitchFamily="34" charset="-122"/>
                <a:cs typeface="Inconsolata Bold" pitchFamily="34" charset="-120"/>
              </a:rPr>
              <a:t>Expense Tracking</a:t>
            </a:r>
            <a:endParaRPr lang="en-US" sz="2000" dirty="0"/>
          </a:p>
        </p:txBody>
      </p:sp>
      <p:sp>
        <p:nvSpPr>
          <p:cNvPr id="7" name="Text 4"/>
          <p:cNvSpPr/>
          <p:nvPr/>
        </p:nvSpPr>
        <p:spPr>
          <a:xfrm>
            <a:off x="6888361" y="3810714"/>
            <a:ext cx="3066217" cy="1329690"/>
          </a:xfrm>
          <a:prstGeom prst="rect">
            <a:avLst/>
          </a:prstGeom>
          <a:noFill/>
          <a:ln/>
        </p:spPr>
        <p:txBody>
          <a:bodyPr wrap="square" lIns="0" tIns="0" rIns="0" bIns="0" rtlCol="0" anchor="t"/>
          <a:lstStyle/>
          <a:p>
            <a:pPr marL="0" indent="0">
              <a:lnSpc>
                <a:spcPts val="2600"/>
              </a:lnSpc>
              <a:buNone/>
            </a:pPr>
            <a:r>
              <a:rPr lang="en-US" sz="1600" dirty="0">
                <a:solidFill>
                  <a:srgbClr val="DAD1E6"/>
                </a:solidFill>
                <a:latin typeface="Fira Sans" pitchFamily="34" charset="0"/>
                <a:ea typeface="Fira Sans" pitchFamily="34" charset="-122"/>
                <a:cs typeface="Fira Sans" pitchFamily="34" charset="-120"/>
              </a:rPr>
              <a:t>Provide users with an intuitive platform to track daily expenses manually or through automated methods.</a:t>
            </a:r>
            <a:endParaRPr lang="en-US" sz="1600" dirty="0"/>
          </a:p>
        </p:txBody>
      </p:sp>
      <p:sp>
        <p:nvSpPr>
          <p:cNvPr id="8" name="Shape 5"/>
          <p:cNvSpPr/>
          <p:nvPr/>
        </p:nvSpPr>
        <p:spPr>
          <a:xfrm>
            <a:off x="10162223" y="3361611"/>
            <a:ext cx="467320" cy="467320"/>
          </a:xfrm>
          <a:prstGeom prst="roundRect">
            <a:avLst>
              <a:gd name="adj" fmla="val 6668"/>
            </a:avLst>
          </a:prstGeom>
          <a:solidFill>
            <a:srgbClr val="433550"/>
          </a:solidFill>
          <a:ln/>
        </p:spPr>
        <p:txBody>
          <a:bodyPr/>
          <a:lstStyle/>
          <a:p>
            <a:endParaRPr lang="en-GB"/>
          </a:p>
        </p:txBody>
      </p:sp>
      <p:sp>
        <p:nvSpPr>
          <p:cNvPr id="9" name="Text 6"/>
          <p:cNvSpPr/>
          <p:nvPr/>
        </p:nvSpPr>
        <p:spPr>
          <a:xfrm>
            <a:off x="10317956" y="3439478"/>
            <a:ext cx="155734" cy="311587"/>
          </a:xfrm>
          <a:prstGeom prst="rect">
            <a:avLst/>
          </a:prstGeom>
          <a:noFill/>
          <a:ln/>
        </p:spPr>
        <p:txBody>
          <a:bodyPr wrap="none" lIns="0" tIns="0" rIns="0" bIns="0" rtlCol="0" anchor="t"/>
          <a:lstStyle/>
          <a:p>
            <a:pPr marL="0" indent="0" algn="ctr">
              <a:lnSpc>
                <a:spcPts val="2450"/>
              </a:lnSpc>
              <a:buNone/>
            </a:pPr>
            <a:r>
              <a:rPr lang="en-US" sz="2450" b="1" dirty="0">
                <a:solidFill>
                  <a:srgbClr val="DAD1E6"/>
                </a:solidFill>
                <a:latin typeface="Inconsolata Bold" pitchFamily="34" charset="0"/>
                <a:ea typeface="Inconsolata Bold" pitchFamily="34" charset="-122"/>
                <a:cs typeface="Inconsolata Bold" pitchFamily="34" charset="-120"/>
              </a:rPr>
              <a:t>2</a:t>
            </a:r>
            <a:endParaRPr lang="en-US" sz="2450" dirty="0"/>
          </a:p>
        </p:txBody>
      </p:sp>
      <p:sp>
        <p:nvSpPr>
          <p:cNvPr id="10" name="Text 7"/>
          <p:cNvSpPr/>
          <p:nvPr/>
        </p:nvSpPr>
        <p:spPr>
          <a:xfrm>
            <a:off x="10837188" y="3361611"/>
            <a:ext cx="2596753" cy="324564"/>
          </a:xfrm>
          <a:prstGeom prst="rect">
            <a:avLst/>
          </a:prstGeom>
          <a:noFill/>
          <a:ln/>
        </p:spPr>
        <p:txBody>
          <a:bodyPr wrap="none" lIns="0" tIns="0" rIns="0" bIns="0" rtlCol="0" anchor="t"/>
          <a:lstStyle/>
          <a:p>
            <a:pPr marL="0" indent="0">
              <a:lnSpc>
                <a:spcPts val="2550"/>
              </a:lnSpc>
              <a:buNone/>
            </a:pPr>
            <a:r>
              <a:rPr lang="en-US" sz="2000" b="1" dirty="0">
                <a:solidFill>
                  <a:srgbClr val="DAD1E6"/>
                </a:solidFill>
                <a:latin typeface="Inconsolata Bold" pitchFamily="34" charset="0"/>
                <a:ea typeface="Inconsolata Bold" pitchFamily="34" charset="-122"/>
                <a:cs typeface="Inconsolata Bold" pitchFamily="34" charset="-120"/>
              </a:rPr>
              <a:t>Budget Management</a:t>
            </a:r>
            <a:endParaRPr lang="en-US" sz="2000" dirty="0"/>
          </a:p>
        </p:txBody>
      </p:sp>
      <p:sp>
        <p:nvSpPr>
          <p:cNvPr id="11" name="Text 8"/>
          <p:cNvSpPr/>
          <p:nvPr/>
        </p:nvSpPr>
        <p:spPr>
          <a:xfrm>
            <a:off x="10837188" y="3810714"/>
            <a:ext cx="3066217" cy="997268"/>
          </a:xfrm>
          <a:prstGeom prst="rect">
            <a:avLst/>
          </a:prstGeom>
          <a:noFill/>
          <a:ln/>
        </p:spPr>
        <p:txBody>
          <a:bodyPr wrap="square" lIns="0" tIns="0" rIns="0" bIns="0" rtlCol="0" anchor="t"/>
          <a:lstStyle/>
          <a:p>
            <a:pPr marL="0" indent="0">
              <a:lnSpc>
                <a:spcPts val="2600"/>
              </a:lnSpc>
              <a:buNone/>
            </a:pPr>
            <a:r>
              <a:rPr lang="en-US" sz="1600" dirty="0">
                <a:solidFill>
                  <a:srgbClr val="DAD1E6"/>
                </a:solidFill>
                <a:latin typeface="Fira Sans" pitchFamily="34" charset="0"/>
                <a:ea typeface="Fira Sans" pitchFamily="34" charset="-122"/>
                <a:cs typeface="Fira Sans" pitchFamily="34" charset="-120"/>
              </a:rPr>
              <a:t>Enable users to set and monitor monthly or weekly budgets for specific categories.</a:t>
            </a:r>
            <a:endParaRPr lang="en-US" sz="1600" dirty="0"/>
          </a:p>
        </p:txBody>
      </p:sp>
      <p:sp>
        <p:nvSpPr>
          <p:cNvPr id="12" name="Shape 9"/>
          <p:cNvSpPr/>
          <p:nvPr/>
        </p:nvSpPr>
        <p:spPr>
          <a:xfrm>
            <a:off x="6213396" y="5581650"/>
            <a:ext cx="467320" cy="467320"/>
          </a:xfrm>
          <a:prstGeom prst="roundRect">
            <a:avLst>
              <a:gd name="adj" fmla="val 6668"/>
            </a:avLst>
          </a:prstGeom>
          <a:solidFill>
            <a:srgbClr val="433550"/>
          </a:solidFill>
          <a:ln/>
        </p:spPr>
        <p:txBody>
          <a:bodyPr/>
          <a:lstStyle/>
          <a:p>
            <a:endParaRPr lang="en-GB"/>
          </a:p>
        </p:txBody>
      </p:sp>
      <p:sp>
        <p:nvSpPr>
          <p:cNvPr id="13" name="Text 10"/>
          <p:cNvSpPr/>
          <p:nvPr/>
        </p:nvSpPr>
        <p:spPr>
          <a:xfrm>
            <a:off x="6369129" y="5659517"/>
            <a:ext cx="155734" cy="311587"/>
          </a:xfrm>
          <a:prstGeom prst="rect">
            <a:avLst/>
          </a:prstGeom>
          <a:noFill/>
          <a:ln/>
        </p:spPr>
        <p:txBody>
          <a:bodyPr wrap="none" lIns="0" tIns="0" rIns="0" bIns="0" rtlCol="0" anchor="t"/>
          <a:lstStyle/>
          <a:p>
            <a:pPr marL="0" indent="0" algn="ctr">
              <a:lnSpc>
                <a:spcPts val="2450"/>
              </a:lnSpc>
              <a:buNone/>
            </a:pPr>
            <a:r>
              <a:rPr lang="en-US" sz="2450" b="1" dirty="0">
                <a:solidFill>
                  <a:srgbClr val="DAD1E6"/>
                </a:solidFill>
                <a:latin typeface="Inconsolata Bold" pitchFamily="34" charset="0"/>
                <a:ea typeface="Inconsolata Bold" pitchFamily="34" charset="-122"/>
                <a:cs typeface="Inconsolata Bold" pitchFamily="34" charset="-120"/>
              </a:rPr>
              <a:t>3</a:t>
            </a:r>
            <a:endParaRPr lang="en-US" sz="2450" dirty="0"/>
          </a:p>
        </p:txBody>
      </p:sp>
      <p:sp>
        <p:nvSpPr>
          <p:cNvPr id="14" name="Text 11"/>
          <p:cNvSpPr/>
          <p:nvPr/>
        </p:nvSpPr>
        <p:spPr>
          <a:xfrm>
            <a:off x="6888361" y="5581650"/>
            <a:ext cx="2596753" cy="324564"/>
          </a:xfrm>
          <a:prstGeom prst="rect">
            <a:avLst/>
          </a:prstGeom>
          <a:noFill/>
          <a:ln/>
        </p:spPr>
        <p:txBody>
          <a:bodyPr wrap="none" lIns="0" tIns="0" rIns="0" bIns="0" rtlCol="0" anchor="t"/>
          <a:lstStyle/>
          <a:p>
            <a:pPr marL="0" indent="0">
              <a:lnSpc>
                <a:spcPts val="2550"/>
              </a:lnSpc>
              <a:buNone/>
            </a:pPr>
            <a:r>
              <a:rPr lang="en-US" sz="2000" b="1" dirty="0">
                <a:solidFill>
                  <a:srgbClr val="DAD1E6"/>
                </a:solidFill>
                <a:latin typeface="Inconsolata Bold" pitchFamily="34" charset="0"/>
                <a:ea typeface="Inconsolata Bold" pitchFamily="34" charset="-122"/>
                <a:cs typeface="Inconsolata Bold" pitchFamily="34" charset="-120"/>
              </a:rPr>
              <a:t>Financial Insights</a:t>
            </a:r>
            <a:endParaRPr lang="en-US" sz="2000" dirty="0"/>
          </a:p>
        </p:txBody>
      </p:sp>
      <p:sp>
        <p:nvSpPr>
          <p:cNvPr id="15" name="Text 12"/>
          <p:cNvSpPr/>
          <p:nvPr/>
        </p:nvSpPr>
        <p:spPr>
          <a:xfrm>
            <a:off x="6888361" y="6030754"/>
            <a:ext cx="3066217" cy="1329690"/>
          </a:xfrm>
          <a:prstGeom prst="rect">
            <a:avLst/>
          </a:prstGeom>
          <a:noFill/>
          <a:ln/>
        </p:spPr>
        <p:txBody>
          <a:bodyPr wrap="square" lIns="0" tIns="0" rIns="0" bIns="0" rtlCol="0" anchor="t"/>
          <a:lstStyle/>
          <a:p>
            <a:pPr marL="0" indent="0">
              <a:lnSpc>
                <a:spcPts val="2600"/>
              </a:lnSpc>
              <a:buNone/>
            </a:pPr>
            <a:r>
              <a:rPr lang="en-US" sz="1600" dirty="0">
                <a:solidFill>
                  <a:srgbClr val="DAD1E6"/>
                </a:solidFill>
                <a:latin typeface="Fira Sans" pitchFamily="34" charset="0"/>
                <a:ea typeface="Fira Sans" pitchFamily="34" charset="-122"/>
                <a:cs typeface="Fira Sans" pitchFamily="34" charset="-120"/>
              </a:rPr>
              <a:t>Offer detailed visualizations (e.g., pie charts, bar graphs) to help users understand their spending patterns.</a:t>
            </a:r>
            <a:endParaRPr lang="en-US" sz="1600" dirty="0"/>
          </a:p>
        </p:txBody>
      </p:sp>
      <p:sp>
        <p:nvSpPr>
          <p:cNvPr id="16" name="Shape 13"/>
          <p:cNvSpPr/>
          <p:nvPr/>
        </p:nvSpPr>
        <p:spPr>
          <a:xfrm>
            <a:off x="10162223" y="5581650"/>
            <a:ext cx="467320" cy="467320"/>
          </a:xfrm>
          <a:prstGeom prst="roundRect">
            <a:avLst>
              <a:gd name="adj" fmla="val 6668"/>
            </a:avLst>
          </a:prstGeom>
          <a:solidFill>
            <a:srgbClr val="433550"/>
          </a:solidFill>
          <a:ln/>
        </p:spPr>
        <p:txBody>
          <a:bodyPr/>
          <a:lstStyle/>
          <a:p>
            <a:endParaRPr lang="en-GB"/>
          </a:p>
        </p:txBody>
      </p:sp>
      <p:sp>
        <p:nvSpPr>
          <p:cNvPr id="17" name="Text 14"/>
          <p:cNvSpPr/>
          <p:nvPr/>
        </p:nvSpPr>
        <p:spPr>
          <a:xfrm>
            <a:off x="10317956" y="5659517"/>
            <a:ext cx="155734" cy="311587"/>
          </a:xfrm>
          <a:prstGeom prst="rect">
            <a:avLst/>
          </a:prstGeom>
          <a:noFill/>
          <a:ln/>
        </p:spPr>
        <p:txBody>
          <a:bodyPr wrap="none" lIns="0" tIns="0" rIns="0" bIns="0" rtlCol="0" anchor="t"/>
          <a:lstStyle/>
          <a:p>
            <a:pPr marL="0" indent="0" algn="ctr">
              <a:lnSpc>
                <a:spcPts val="2450"/>
              </a:lnSpc>
              <a:buNone/>
            </a:pPr>
            <a:r>
              <a:rPr lang="en-US" sz="2450" b="1" dirty="0">
                <a:solidFill>
                  <a:srgbClr val="DAD1E6"/>
                </a:solidFill>
                <a:latin typeface="Inconsolata Bold" pitchFamily="34" charset="0"/>
                <a:ea typeface="Inconsolata Bold" pitchFamily="34" charset="-122"/>
                <a:cs typeface="Inconsolata Bold" pitchFamily="34" charset="-120"/>
              </a:rPr>
              <a:t>4</a:t>
            </a:r>
            <a:endParaRPr lang="en-US" sz="2450" dirty="0"/>
          </a:p>
        </p:txBody>
      </p:sp>
      <p:sp>
        <p:nvSpPr>
          <p:cNvPr id="18" name="Text 15"/>
          <p:cNvSpPr/>
          <p:nvPr/>
        </p:nvSpPr>
        <p:spPr>
          <a:xfrm>
            <a:off x="10837188" y="5581650"/>
            <a:ext cx="2984897" cy="324564"/>
          </a:xfrm>
          <a:prstGeom prst="rect">
            <a:avLst/>
          </a:prstGeom>
          <a:noFill/>
          <a:ln/>
        </p:spPr>
        <p:txBody>
          <a:bodyPr wrap="none" lIns="0" tIns="0" rIns="0" bIns="0" rtlCol="0" anchor="t"/>
          <a:lstStyle/>
          <a:p>
            <a:pPr marL="0" indent="0">
              <a:lnSpc>
                <a:spcPts val="2550"/>
              </a:lnSpc>
              <a:buNone/>
            </a:pPr>
            <a:r>
              <a:rPr lang="en-US" sz="2000" b="1" dirty="0">
                <a:solidFill>
                  <a:srgbClr val="DAD1E6"/>
                </a:solidFill>
                <a:latin typeface="Inconsolata Bold" pitchFamily="34" charset="0"/>
                <a:ea typeface="Inconsolata Bold" pitchFamily="34" charset="-122"/>
                <a:cs typeface="Inconsolata Bold" pitchFamily="34" charset="-120"/>
              </a:rPr>
              <a:t>Real-Time Notifications</a:t>
            </a:r>
            <a:endParaRPr lang="en-US" sz="2000" dirty="0"/>
          </a:p>
        </p:txBody>
      </p:sp>
      <p:sp>
        <p:nvSpPr>
          <p:cNvPr id="19" name="Text 16"/>
          <p:cNvSpPr/>
          <p:nvPr/>
        </p:nvSpPr>
        <p:spPr>
          <a:xfrm>
            <a:off x="10837188" y="6030754"/>
            <a:ext cx="3066217" cy="1329690"/>
          </a:xfrm>
          <a:prstGeom prst="rect">
            <a:avLst/>
          </a:prstGeom>
          <a:noFill/>
          <a:ln/>
        </p:spPr>
        <p:txBody>
          <a:bodyPr wrap="square" lIns="0" tIns="0" rIns="0" bIns="0" rtlCol="0" anchor="t"/>
          <a:lstStyle/>
          <a:p>
            <a:pPr marL="0" indent="0">
              <a:lnSpc>
                <a:spcPts val="2600"/>
              </a:lnSpc>
              <a:buNone/>
            </a:pPr>
            <a:r>
              <a:rPr lang="en-US" sz="1600" dirty="0">
                <a:solidFill>
                  <a:srgbClr val="DAD1E6"/>
                </a:solidFill>
                <a:latin typeface="Fira Sans" pitchFamily="34" charset="0"/>
                <a:ea typeface="Fira Sans" pitchFamily="34" charset="-122"/>
                <a:cs typeface="Fira Sans" pitchFamily="34" charset="-120"/>
              </a:rPr>
              <a:t>Alert users when their expenses exceed budget limits or when unusual spending patterns are detected.</a:t>
            </a:r>
            <a:endParaRPr lang="en-US" sz="1600" dirty="0"/>
          </a:p>
        </p:txBody>
      </p:sp>
      <p:sp>
        <p:nvSpPr>
          <p:cNvPr id="20" name="TextBox 19">
            <a:extLst>
              <a:ext uri="{FF2B5EF4-FFF2-40B4-BE49-F238E27FC236}">
                <a16:creationId xmlns:a16="http://schemas.microsoft.com/office/drawing/2014/main" id="{6C2ED93F-2502-A61E-D27A-E0DF3CD34523}"/>
              </a:ext>
            </a:extLst>
          </p:cNvPr>
          <p:cNvSpPr txBox="1"/>
          <p:nvPr/>
        </p:nvSpPr>
        <p:spPr>
          <a:xfrm>
            <a:off x="12018827" y="7700488"/>
            <a:ext cx="2522863" cy="407624"/>
          </a:xfrm>
          <a:prstGeom prst="rect">
            <a:avLst/>
          </a:prstGeom>
          <a:solidFill>
            <a:srgbClr val="241631"/>
          </a:solidFill>
        </p:spPr>
        <p:txBody>
          <a:bodyPr wrap="square" rtlCol="0">
            <a:spAutoFit/>
          </a:bodyPr>
          <a:lstStyle/>
          <a:p>
            <a:endParaRPr lang="en-GB"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539960"/>
            <a:ext cx="12189976" cy="708779"/>
          </a:xfrm>
          <a:prstGeom prst="rect">
            <a:avLst/>
          </a:prstGeom>
          <a:noFill/>
          <a:ln/>
        </p:spPr>
        <p:txBody>
          <a:bodyPr wrap="non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FinFlow's Scope: Features and Functionality</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Included Features</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Expense Entry, Category Management, Budget Setting, Visualizations, Notifications, Data Export, Expense Forecasting, Investment Recommendations.</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User Modes</a:t>
            </a:r>
            <a:endParaRPr lang="en-US" sz="2200" dirty="0"/>
          </a:p>
        </p:txBody>
      </p:sp>
      <p:sp>
        <p:nvSpPr>
          <p:cNvPr id="6" name="Text 4"/>
          <p:cNvSpPr/>
          <p:nvPr/>
        </p:nvSpPr>
        <p:spPr>
          <a:xfrm>
            <a:off x="7599521" y="4396859"/>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Individual Mode, Educational Institution Mode, Small Business Mode, Financial Advisor Mode.</a:t>
            </a:r>
            <a:endParaRPr lang="en-US" sz="1750" dirty="0"/>
          </a:p>
        </p:txBody>
      </p:sp>
      <p:sp>
        <p:nvSpPr>
          <p:cNvPr id="7" name="TextBox 6">
            <a:extLst>
              <a:ext uri="{FF2B5EF4-FFF2-40B4-BE49-F238E27FC236}">
                <a16:creationId xmlns:a16="http://schemas.microsoft.com/office/drawing/2014/main" id="{E7AEFEC1-D1FE-E888-059F-B3989C7A9885}"/>
              </a:ext>
            </a:extLst>
          </p:cNvPr>
          <p:cNvSpPr txBox="1"/>
          <p:nvPr/>
        </p:nvSpPr>
        <p:spPr>
          <a:xfrm>
            <a:off x="12018827" y="7700488"/>
            <a:ext cx="2522863" cy="407624"/>
          </a:xfrm>
          <a:prstGeom prst="rect">
            <a:avLst/>
          </a:prstGeom>
          <a:solidFill>
            <a:srgbClr val="241631"/>
          </a:solidFill>
        </p:spPr>
        <p:txBody>
          <a:bodyPr wrap="square" rtlCol="0">
            <a:spAutoFit/>
          </a:bodyPr>
          <a:lstStyle/>
          <a:p>
            <a:endParaRPr lang="en-GB"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366962"/>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FinFlow's Significance: Academic and Practical Contributions</a:t>
            </a:r>
            <a:endParaRPr lang="en-US" sz="4450" dirty="0"/>
          </a:p>
        </p:txBody>
      </p:sp>
      <p:sp>
        <p:nvSpPr>
          <p:cNvPr id="3" name="Text 1"/>
          <p:cNvSpPr/>
          <p:nvPr/>
        </p:nvSpPr>
        <p:spPr>
          <a:xfrm>
            <a:off x="793790" y="4351496"/>
            <a:ext cx="3117175" cy="354330"/>
          </a:xfrm>
          <a:prstGeom prst="rect">
            <a:avLst/>
          </a:prstGeom>
          <a:noFill/>
          <a:ln/>
        </p:spPr>
        <p:txBody>
          <a:bodyPr wrap="none" lIns="0" tIns="0" rIns="0" bIns="0" rtlCol="0" anchor="t"/>
          <a:lstStyle/>
          <a:p>
            <a:pPr marL="0" indent="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Academic Contributions</a:t>
            </a:r>
            <a:endParaRPr lang="en-US" sz="2200" dirty="0"/>
          </a:p>
        </p:txBody>
      </p:sp>
      <p:sp>
        <p:nvSpPr>
          <p:cNvPr id="4" name="Text 2"/>
          <p:cNvSpPr/>
          <p:nvPr/>
        </p:nvSpPr>
        <p:spPr>
          <a:xfrm>
            <a:off x="793790" y="4932640"/>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Practical Application of Theoretical Concepts, Research Opportunities.</a:t>
            </a:r>
            <a:endParaRPr lang="en-US" sz="1750" dirty="0"/>
          </a:p>
        </p:txBody>
      </p:sp>
      <p:sp>
        <p:nvSpPr>
          <p:cNvPr id="5" name="Text 3"/>
          <p:cNvSpPr/>
          <p:nvPr/>
        </p:nvSpPr>
        <p:spPr>
          <a:xfrm>
            <a:off x="7599521" y="4351496"/>
            <a:ext cx="3258860" cy="354330"/>
          </a:xfrm>
          <a:prstGeom prst="rect">
            <a:avLst/>
          </a:prstGeom>
          <a:noFill/>
          <a:ln/>
        </p:spPr>
        <p:txBody>
          <a:bodyPr wrap="none" lIns="0" tIns="0" rIns="0" bIns="0" rtlCol="0" anchor="t"/>
          <a:lstStyle/>
          <a:p>
            <a:pPr marL="0" indent="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Practical Contributions</a:t>
            </a:r>
            <a:endParaRPr lang="en-US" sz="2200" dirty="0"/>
          </a:p>
        </p:txBody>
      </p:sp>
      <p:sp>
        <p:nvSpPr>
          <p:cNvPr id="6" name="Text 4"/>
          <p:cNvSpPr/>
          <p:nvPr/>
        </p:nvSpPr>
        <p:spPr>
          <a:xfrm>
            <a:off x="7599521" y="4932640"/>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Improved Financial Literacy, Budget Management, Real-Time Insights, Cross-Platform Accessibility.</a:t>
            </a:r>
            <a:endParaRPr lang="en-US" sz="1750" dirty="0"/>
          </a:p>
        </p:txBody>
      </p:sp>
      <p:sp>
        <p:nvSpPr>
          <p:cNvPr id="7" name="TextBox 6">
            <a:extLst>
              <a:ext uri="{FF2B5EF4-FFF2-40B4-BE49-F238E27FC236}">
                <a16:creationId xmlns:a16="http://schemas.microsoft.com/office/drawing/2014/main" id="{F98CA363-A65F-5FDD-BAD3-7A322CA3369D}"/>
              </a:ext>
            </a:extLst>
          </p:cNvPr>
          <p:cNvSpPr txBox="1"/>
          <p:nvPr/>
        </p:nvSpPr>
        <p:spPr>
          <a:xfrm>
            <a:off x="12018827" y="7700488"/>
            <a:ext cx="2522863" cy="407624"/>
          </a:xfrm>
          <a:prstGeom prst="rect">
            <a:avLst/>
          </a:prstGeom>
          <a:solidFill>
            <a:srgbClr val="241631"/>
          </a:solidFill>
        </p:spPr>
        <p:txBody>
          <a:bodyPr wrap="square" rtlCol="0">
            <a:spAutoFit/>
          </a:bodyPr>
          <a:lstStyle/>
          <a:p>
            <a:endParaRPr lang="en-GB"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0412" y="977027"/>
            <a:ext cx="7815977" cy="1185863"/>
          </a:xfrm>
          <a:prstGeom prst="rect">
            <a:avLst/>
          </a:prstGeom>
          <a:noFill/>
          <a:ln/>
        </p:spPr>
        <p:txBody>
          <a:bodyPr wrap="square" lIns="0" tIns="0" rIns="0" bIns="0" rtlCol="0" anchor="t"/>
          <a:lstStyle/>
          <a:p>
            <a:pPr marL="0" indent="0">
              <a:lnSpc>
                <a:spcPts val="4650"/>
              </a:lnSpc>
              <a:buNone/>
            </a:pPr>
            <a:r>
              <a:rPr lang="en-US" sz="3700" b="1" dirty="0">
                <a:solidFill>
                  <a:srgbClr val="F94CAF"/>
                </a:solidFill>
                <a:latin typeface="Inconsolata Bold" pitchFamily="34" charset="0"/>
                <a:ea typeface="Inconsolata Bold" pitchFamily="34" charset="-122"/>
                <a:cs typeface="Inconsolata Bold" pitchFamily="34" charset="-120"/>
              </a:rPr>
              <a:t>FinFlow's System Description: Stakeholders and Goals</a:t>
            </a:r>
            <a:endParaRPr lang="en-US" sz="3700" dirty="0"/>
          </a:p>
        </p:txBody>
      </p:sp>
      <p:sp>
        <p:nvSpPr>
          <p:cNvPr id="4" name="Shape 1"/>
          <p:cNvSpPr/>
          <p:nvPr/>
        </p:nvSpPr>
        <p:spPr>
          <a:xfrm>
            <a:off x="6150412" y="2447449"/>
            <a:ext cx="3813215" cy="2004060"/>
          </a:xfrm>
          <a:prstGeom prst="roundRect">
            <a:avLst>
              <a:gd name="adj" fmla="val 1420"/>
            </a:avLst>
          </a:prstGeom>
          <a:solidFill>
            <a:srgbClr val="433550"/>
          </a:solidFill>
          <a:ln/>
        </p:spPr>
        <p:txBody>
          <a:bodyPr/>
          <a:lstStyle/>
          <a:p>
            <a:endParaRPr lang="en-GB"/>
          </a:p>
        </p:txBody>
      </p:sp>
      <p:sp>
        <p:nvSpPr>
          <p:cNvPr id="5" name="Text 2"/>
          <p:cNvSpPr/>
          <p:nvPr/>
        </p:nvSpPr>
        <p:spPr>
          <a:xfrm>
            <a:off x="6340078" y="2637115"/>
            <a:ext cx="2726174" cy="296466"/>
          </a:xfrm>
          <a:prstGeom prst="rect">
            <a:avLst/>
          </a:prstGeom>
          <a:noFill/>
          <a:ln/>
        </p:spPr>
        <p:txBody>
          <a:bodyPr wrap="none" lIns="0" tIns="0" rIns="0" bIns="0" rtlCol="0" anchor="t"/>
          <a:lstStyle/>
          <a:p>
            <a:pPr marL="0" indent="0">
              <a:lnSpc>
                <a:spcPts val="2300"/>
              </a:lnSpc>
              <a:buNone/>
            </a:pPr>
            <a:r>
              <a:rPr lang="en-US" sz="1850" b="1" dirty="0">
                <a:solidFill>
                  <a:srgbClr val="DAD1E6"/>
                </a:solidFill>
                <a:latin typeface="Inconsolata Bold" pitchFamily="34" charset="0"/>
                <a:ea typeface="Inconsolata Bold" pitchFamily="34" charset="-122"/>
                <a:cs typeface="Inconsolata Bold" pitchFamily="34" charset="-120"/>
              </a:rPr>
              <a:t>Customers (Individuals)</a:t>
            </a:r>
            <a:endParaRPr lang="en-US" sz="1850" dirty="0"/>
          </a:p>
        </p:txBody>
      </p:sp>
      <p:sp>
        <p:nvSpPr>
          <p:cNvPr id="6" name="Text 3"/>
          <p:cNvSpPr/>
          <p:nvPr/>
        </p:nvSpPr>
        <p:spPr>
          <a:xfrm>
            <a:off x="6340078" y="3047405"/>
            <a:ext cx="3433882" cy="1214438"/>
          </a:xfrm>
          <a:prstGeom prst="rect">
            <a:avLst/>
          </a:prstGeom>
          <a:noFill/>
          <a:ln/>
        </p:spPr>
        <p:txBody>
          <a:bodyPr wrap="square" lIns="0" tIns="0" rIns="0" bIns="0" rtlCol="0" anchor="t"/>
          <a:lstStyle/>
          <a:p>
            <a:pPr marL="0" indent="0">
              <a:lnSpc>
                <a:spcPts val="2350"/>
              </a:lnSpc>
              <a:buNone/>
            </a:pPr>
            <a:r>
              <a:rPr lang="en-US" sz="1450" dirty="0">
                <a:solidFill>
                  <a:srgbClr val="DAD1E6"/>
                </a:solidFill>
                <a:latin typeface="Fira Sans" pitchFamily="34" charset="0"/>
                <a:ea typeface="Fira Sans" pitchFamily="34" charset="-122"/>
                <a:cs typeface="Fira Sans" pitchFamily="34" charset="-120"/>
              </a:rPr>
              <a:t>Track daily expenses, view and analyze personal financial summary, receive investment or saving recommendations.</a:t>
            </a:r>
            <a:endParaRPr lang="en-US" sz="1450" dirty="0"/>
          </a:p>
        </p:txBody>
      </p:sp>
      <p:sp>
        <p:nvSpPr>
          <p:cNvPr id="7" name="Shape 4"/>
          <p:cNvSpPr/>
          <p:nvPr/>
        </p:nvSpPr>
        <p:spPr>
          <a:xfrm>
            <a:off x="10153293" y="2447449"/>
            <a:ext cx="3813215" cy="2004060"/>
          </a:xfrm>
          <a:prstGeom prst="roundRect">
            <a:avLst>
              <a:gd name="adj" fmla="val 1420"/>
            </a:avLst>
          </a:prstGeom>
          <a:solidFill>
            <a:srgbClr val="433550"/>
          </a:solidFill>
          <a:ln/>
        </p:spPr>
        <p:txBody>
          <a:bodyPr/>
          <a:lstStyle/>
          <a:p>
            <a:endParaRPr lang="en-GB"/>
          </a:p>
        </p:txBody>
      </p:sp>
      <p:sp>
        <p:nvSpPr>
          <p:cNvPr id="8" name="Text 5"/>
          <p:cNvSpPr/>
          <p:nvPr/>
        </p:nvSpPr>
        <p:spPr>
          <a:xfrm>
            <a:off x="10342959" y="2637115"/>
            <a:ext cx="2371606" cy="296466"/>
          </a:xfrm>
          <a:prstGeom prst="rect">
            <a:avLst/>
          </a:prstGeom>
          <a:noFill/>
          <a:ln/>
        </p:spPr>
        <p:txBody>
          <a:bodyPr wrap="none" lIns="0" tIns="0" rIns="0" bIns="0" rtlCol="0" anchor="t"/>
          <a:lstStyle/>
          <a:p>
            <a:pPr marL="0" indent="0">
              <a:lnSpc>
                <a:spcPts val="2300"/>
              </a:lnSpc>
              <a:buNone/>
            </a:pPr>
            <a:r>
              <a:rPr lang="en-US" sz="1850" b="1" dirty="0">
                <a:solidFill>
                  <a:srgbClr val="DAD1E6"/>
                </a:solidFill>
                <a:latin typeface="Inconsolata Bold" pitchFamily="34" charset="0"/>
                <a:ea typeface="Inconsolata Bold" pitchFamily="34" charset="-122"/>
                <a:cs typeface="Inconsolata Bold" pitchFamily="34" charset="-120"/>
              </a:rPr>
              <a:t>Small Businesses</a:t>
            </a:r>
            <a:endParaRPr lang="en-US" sz="1850" dirty="0"/>
          </a:p>
        </p:txBody>
      </p:sp>
      <p:sp>
        <p:nvSpPr>
          <p:cNvPr id="9" name="Text 6"/>
          <p:cNvSpPr/>
          <p:nvPr/>
        </p:nvSpPr>
        <p:spPr>
          <a:xfrm>
            <a:off x="10342959" y="3047405"/>
            <a:ext cx="3433882" cy="1214438"/>
          </a:xfrm>
          <a:prstGeom prst="rect">
            <a:avLst/>
          </a:prstGeom>
          <a:noFill/>
          <a:ln/>
        </p:spPr>
        <p:txBody>
          <a:bodyPr wrap="square" lIns="0" tIns="0" rIns="0" bIns="0" rtlCol="0" anchor="t"/>
          <a:lstStyle/>
          <a:p>
            <a:pPr marL="0" indent="0">
              <a:lnSpc>
                <a:spcPts val="2350"/>
              </a:lnSpc>
              <a:buNone/>
            </a:pPr>
            <a:r>
              <a:rPr lang="en-US" sz="1450" dirty="0">
                <a:solidFill>
                  <a:srgbClr val="DAD1E6"/>
                </a:solidFill>
                <a:latin typeface="Fira Sans" pitchFamily="34" charset="0"/>
                <a:ea typeface="Fira Sans" pitchFamily="34" charset="-122"/>
                <a:cs typeface="Fira Sans" pitchFamily="34" charset="-120"/>
              </a:rPr>
              <a:t>Monitor operational expenses and revenues, generate basic financial statements and reports, avoid high costs of enterprise-level financial tools.</a:t>
            </a:r>
            <a:endParaRPr lang="en-US" sz="1450" dirty="0"/>
          </a:p>
        </p:txBody>
      </p:sp>
      <p:sp>
        <p:nvSpPr>
          <p:cNvPr id="10" name="Shape 7"/>
          <p:cNvSpPr/>
          <p:nvPr/>
        </p:nvSpPr>
        <p:spPr>
          <a:xfrm>
            <a:off x="6150412" y="4641175"/>
            <a:ext cx="3813215" cy="2611279"/>
          </a:xfrm>
          <a:prstGeom prst="roundRect">
            <a:avLst>
              <a:gd name="adj" fmla="val 1090"/>
            </a:avLst>
          </a:prstGeom>
          <a:solidFill>
            <a:srgbClr val="433550"/>
          </a:solidFill>
          <a:ln/>
        </p:spPr>
        <p:txBody>
          <a:bodyPr/>
          <a:lstStyle/>
          <a:p>
            <a:endParaRPr lang="en-GB"/>
          </a:p>
        </p:txBody>
      </p:sp>
      <p:sp>
        <p:nvSpPr>
          <p:cNvPr id="11" name="Text 8"/>
          <p:cNvSpPr/>
          <p:nvPr/>
        </p:nvSpPr>
        <p:spPr>
          <a:xfrm>
            <a:off x="6340078" y="4830842"/>
            <a:ext cx="2844641" cy="296466"/>
          </a:xfrm>
          <a:prstGeom prst="rect">
            <a:avLst/>
          </a:prstGeom>
          <a:noFill/>
          <a:ln/>
        </p:spPr>
        <p:txBody>
          <a:bodyPr wrap="none" lIns="0" tIns="0" rIns="0" bIns="0" rtlCol="0" anchor="t"/>
          <a:lstStyle/>
          <a:p>
            <a:pPr marL="0" indent="0">
              <a:lnSpc>
                <a:spcPts val="2300"/>
              </a:lnSpc>
              <a:buNone/>
            </a:pPr>
            <a:r>
              <a:rPr lang="en-US" sz="1850" b="1" dirty="0">
                <a:solidFill>
                  <a:srgbClr val="DAD1E6"/>
                </a:solidFill>
                <a:latin typeface="Inconsolata Bold" pitchFamily="34" charset="0"/>
                <a:ea typeface="Inconsolata Bold" pitchFamily="34" charset="-122"/>
                <a:cs typeface="Inconsolata Bold" pitchFamily="34" charset="-120"/>
              </a:rPr>
              <a:t>Educational Institutions</a:t>
            </a:r>
            <a:endParaRPr lang="en-US" sz="1850" dirty="0"/>
          </a:p>
        </p:txBody>
      </p:sp>
      <p:sp>
        <p:nvSpPr>
          <p:cNvPr id="12" name="Text 9"/>
          <p:cNvSpPr/>
          <p:nvPr/>
        </p:nvSpPr>
        <p:spPr>
          <a:xfrm>
            <a:off x="6340078" y="5241131"/>
            <a:ext cx="3433882" cy="1821656"/>
          </a:xfrm>
          <a:prstGeom prst="rect">
            <a:avLst/>
          </a:prstGeom>
          <a:noFill/>
          <a:ln/>
        </p:spPr>
        <p:txBody>
          <a:bodyPr wrap="square" lIns="0" tIns="0" rIns="0" bIns="0" rtlCol="0" anchor="t"/>
          <a:lstStyle/>
          <a:p>
            <a:pPr marL="0" indent="0">
              <a:lnSpc>
                <a:spcPts val="2350"/>
              </a:lnSpc>
              <a:buNone/>
            </a:pPr>
            <a:r>
              <a:rPr lang="en-US" sz="1450" dirty="0">
                <a:solidFill>
                  <a:srgbClr val="DAD1E6"/>
                </a:solidFill>
                <a:latin typeface="Fira Sans" pitchFamily="34" charset="0"/>
                <a:ea typeface="Fira Sans" pitchFamily="34" charset="-122"/>
                <a:cs typeface="Fira Sans" pitchFamily="34" charset="-120"/>
              </a:rPr>
              <a:t>Use the app as a teaching tool in finance, business, or computer science courses, illustrate practical application of data management, AI (for recommendations), and user experience design.</a:t>
            </a:r>
            <a:endParaRPr lang="en-US" sz="1450" dirty="0"/>
          </a:p>
        </p:txBody>
      </p:sp>
      <p:sp>
        <p:nvSpPr>
          <p:cNvPr id="13" name="Shape 10"/>
          <p:cNvSpPr/>
          <p:nvPr/>
        </p:nvSpPr>
        <p:spPr>
          <a:xfrm>
            <a:off x="10153293" y="4641175"/>
            <a:ext cx="3813215" cy="2611279"/>
          </a:xfrm>
          <a:prstGeom prst="roundRect">
            <a:avLst>
              <a:gd name="adj" fmla="val 1090"/>
            </a:avLst>
          </a:prstGeom>
          <a:solidFill>
            <a:srgbClr val="433550"/>
          </a:solidFill>
          <a:ln/>
        </p:spPr>
        <p:txBody>
          <a:bodyPr/>
          <a:lstStyle/>
          <a:p>
            <a:endParaRPr lang="en-GB"/>
          </a:p>
        </p:txBody>
      </p:sp>
      <p:sp>
        <p:nvSpPr>
          <p:cNvPr id="14" name="Text 11"/>
          <p:cNvSpPr/>
          <p:nvPr/>
        </p:nvSpPr>
        <p:spPr>
          <a:xfrm>
            <a:off x="10342959" y="4830842"/>
            <a:ext cx="2371606" cy="296466"/>
          </a:xfrm>
          <a:prstGeom prst="rect">
            <a:avLst/>
          </a:prstGeom>
          <a:noFill/>
          <a:ln/>
        </p:spPr>
        <p:txBody>
          <a:bodyPr wrap="none" lIns="0" tIns="0" rIns="0" bIns="0" rtlCol="0" anchor="t"/>
          <a:lstStyle/>
          <a:p>
            <a:pPr marL="0" indent="0">
              <a:lnSpc>
                <a:spcPts val="2300"/>
              </a:lnSpc>
              <a:buNone/>
            </a:pPr>
            <a:r>
              <a:rPr lang="en-US" sz="1850" b="1" dirty="0">
                <a:solidFill>
                  <a:srgbClr val="DAD1E6"/>
                </a:solidFill>
                <a:latin typeface="Inconsolata Bold" pitchFamily="34" charset="0"/>
                <a:ea typeface="Inconsolata Bold" pitchFamily="34" charset="-122"/>
                <a:cs typeface="Inconsolata Bold" pitchFamily="34" charset="-120"/>
              </a:rPr>
              <a:t>Financial Advisors</a:t>
            </a:r>
            <a:endParaRPr lang="en-US" sz="1850" dirty="0"/>
          </a:p>
        </p:txBody>
      </p:sp>
      <p:sp>
        <p:nvSpPr>
          <p:cNvPr id="15" name="Text 12"/>
          <p:cNvSpPr/>
          <p:nvPr/>
        </p:nvSpPr>
        <p:spPr>
          <a:xfrm>
            <a:off x="10342959" y="5241131"/>
            <a:ext cx="3433882" cy="1518047"/>
          </a:xfrm>
          <a:prstGeom prst="rect">
            <a:avLst/>
          </a:prstGeom>
          <a:noFill/>
          <a:ln/>
        </p:spPr>
        <p:txBody>
          <a:bodyPr wrap="square" lIns="0" tIns="0" rIns="0" bIns="0" rtlCol="0" anchor="t"/>
          <a:lstStyle/>
          <a:p>
            <a:pPr marL="0" indent="0">
              <a:lnSpc>
                <a:spcPts val="2350"/>
              </a:lnSpc>
              <a:buNone/>
            </a:pPr>
            <a:r>
              <a:rPr lang="en-US" sz="1450" dirty="0">
                <a:solidFill>
                  <a:srgbClr val="DAD1E6"/>
                </a:solidFill>
                <a:latin typeface="Fira Sans" pitchFamily="34" charset="0"/>
                <a:ea typeface="Fira Sans" pitchFamily="34" charset="-122"/>
                <a:cs typeface="Fira Sans" pitchFamily="34" charset="-120"/>
              </a:rPr>
              <a:t>Track and review client expenses to provide better advice, recommend the tool as a supplementary method for clients to manage their personal or small business finances.</a:t>
            </a:r>
            <a:endParaRPr lang="en-US" sz="1450" dirty="0"/>
          </a:p>
        </p:txBody>
      </p:sp>
      <p:sp>
        <p:nvSpPr>
          <p:cNvPr id="16" name="TextBox 15">
            <a:extLst>
              <a:ext uri="{FF2B5EF4-FFF2-40B4-BE49-F238E27FC236}">
                <a16:creationId xmlns:a16="http://schemas.microsoft.com/office/drawing/2014/main" id="{5071A157-E050-905C-200E-460CD2BBCB29}"/>
              </a:ext>
            </a:extLst>
          </p:cNvPr>
          <p:cNvSpPr txBox="1"/>
          <p:nvPr/>
        </p:nvSpPr>
        <p:spPr>
          <a:xfrm>
            <a:off x="12018827" y="7700488"/>
            <a:ext cx="2522863" cy="407624"/>
          </a:xfrm>
          <a:prstGeom prst="rect">
            <a:avLst/>
          </a:prstGeom>
          <a:solidFill>
            <a:srgbClr val="241631"/>
          </a:solidFill>
        </p:spPr>
        <p:txBody>
          <a:bodyPr wrap="square" rtlCol="0">
            <a:spAutoFit/>
          </a:bodyPr>
          <a:lstStyle/>
          <a:p>
            <a:endParaRPr lang="en-GB"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39979"/>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Data Design</a:t>
            </a:r>
            <a:endParaRPr lang="en-US" sz="4450" dirty="0"/>
          </a:p>
        </p:txBody>
      </p:sp>
      <p:pic>
        <p:nvPicPr>
          <p:cNvPr id="4" name="Image 1" descr="preencoded.png"/>
          <p:cNvPicPr>
            <a:picLocks noChangeAspect="1"/>
          </p:cNvPicPr>
          <p:nvPr/>
        </p:nvPicPr>
        <p:blipFill>
          <a:blip r:embed="rId4"/>
          <a:stretch>
            <a:fillRect/>
          </a:stretch>
        </p:blipFill>
        <p:spPr>
          <a:xfrm>
            <a:off x="793790" y="4688919"/>
            <a:ext cx="566976" cy="566976"/>
          </a:xfrm>
          <a:prstGeom prst="rect">
            <a:avLst/>
          </a:prstGeom>
        </p:spPr>
      </p:pic>
      <p:sp>
        <p:nvSpPr>
          <p:cNvPr id="5" name="Text 1"/>
          <p:cNvSpPr/>
          <p:nvPr/>
        </p:nvSpPr>
        <p:spPr>
          <a:xfrm>
            <a:off x="793790" y="548270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User</a:t>
            </a:r>
            <a:endParaRPr lang="en-US" sz="2200" dirty="0"/>
          </a:p>
        </p:txBody>
      </p:sp>
      <p:sp>
        <p:nvSpPr>
          <p:cNvPr id="6" name="Text 2"/>
          <p:cNvSpPr/>
          <p:nvPr/>
        </p:nvSpPr>
        <p:spPr>
          <a:xfrm>
            <a:off x="793790" y="5973128"/>
            <a:ext cx="3005495" cy="1451610"/>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Stores user profile information, including username, password, and user role.</a:t>
            </a:r>
            <a:endParaRPr lang="en-US" sz="1750" dirty="0"/>
          </a:p>
        </p:txBody>
      </p:sp>
      <p:pic>
        <p:nvPicPr>
          <p:cNvPr id="7" name="Image 2" descr="preencoded.png"/>
          <p:cNvPicPr>
            <a:picLocks noChangeAspect="1"/>
          </p:cNvPicPr>
          <p:nvPr/>
        </p:nvPicPr>
        <p:blipFill>
          <a:blip r:embed="rId5"/>
          <a:stretch>
            <a:fillRect/>
          </a:stretch>
        </p:blipFill>
        <p:spPr>
          <a:xfrm>
            <a:off x="4139446" y="4688919"/>
            <a:ext cx="566976" cy="566976"/>
          </a:xfrm>
          <a:prstGeom prst="rect">
            <a:avLst/>
          </a:prstGeom>
        </p:spPr>
      </p:pic>
      <p:sp>
        <p:nvSpPr>
          <p:cNvPr id="8" name="Text 3"/>
          <p:cNvSpPr/>
          <p:nvPr/>
        </p:nvSpPr>
        <p:spPr>
          <a:xfrm>
            <a:off x="4139446" y="548270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Transaction</a:t>
            </a:r>
            <a:endParaRPr lang="en-US" sz="2200" dirty="0"/>
          </a:p>
        </p:txBody>
      </p:sp>
      <p:sp>
        <p:nvSpPr>
          <p:cNvPr id="9" name="Text 4"/>
          <p:cNvSpPr/>
          <p:nvPr/>
        </p:nvSpPr>
        <p:spPr>
          <a:xfrm>
            <a:off x="4139446" y="5973128"/>
            <a:ext cx="3005614" cy="1451610"/>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Records financial transactions, including amount, category, date, and description.</a:t>
            </a:r>
            <a:endParaRPr lang="en-US" sz="1750" dirty="0"/>
          </a:p>
        </p:txBody>
      </p:sp>
      <p:pic>
        <p:nvPicPr>
          <p:cNvPr id="10" name="Image 3" descr="preencoded.png"/>
          <p:cNvPicPr>
            <a:picLocks noChangeAspect="1"/>
          </p:cNvPicPr>
          <p:nvPr/>
        </p:nvPicPr>
        <p:blipFill>
          <a:blip r:embed="rId6"/>
          <a:stretch>
            <a:fillRect/>
          </a:stretch>
        </p:blipFill>
        <p:spPr>
          <a:xfrm>
            <a:off x="7485221" y="4688919"/>
            <a:ext cx="566976" cy="566976"/>
          </a:xfrm>
          <a:prstGeom prst="rect">
            <a:avLst/>
          </a:prstGeom>
        </p:spPr>
      </p:pic>
      <p:sp>
        <p:nvSpPr>
          <p:cNvPr id="11" name="Text 5"/>
          <p:cNvSpPr/>
          <p:nvPr/>
        </p:nvSpPr>
        <p:spPr>
          <a:xfrm>
            <a:off x="7485221" y="548270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Budget</a:t>
            </a:r>
            <a:endParaRPr lang="en-US" sz="2200" dirty="0"/>
          </a:p>
        </p:txBody>
      </p:sp>
      <p:sp>
        <p:nvSpPr>
          <p:cNvPr id="12" name="Text 6"/>
          <p:cNvSpPr/>
          <p:nvPr/>
        </p:nvSpPr>
        <p:spPr>
          <a:xfrm>
            <a:off x="7485221" y="5973128"/>
            <a:ext cx="3005614"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Defines budget limits and savings goals for specific categories and periods.</a:t>
            </a:r>
            <a:endParaRPr lang="en-US" sz="1750" dirty="0"/>
          </a:p>
        </p:txBody>
      </p:sp>
      <p:pic>
        <p:nvPicPr>
          <p:cNvPr id="13" name="Image 4" descr="preencoded.png"/>
          <p:cNvPicPr>
            <a:picLocks noChangeAspect="1"/>
          </p:cNvPicPr>
          <p:nvPr/>
        </p:nvPicPr>
        <p:blipFill>
          <a:blip r:embed="rId7"/>
          <a:stretch>
            <a:fillRect/>
          </a:stretch>
        </p:blipFill>
        <p:spPr>
          <a:xfrm>
            <a:off x="10830997" y="4688919"/>
            <a:ext cx="566976" cy="566976"/>
          </a:xfrm>
          <a:prstGeom prst="rect">
            <a:avLst/>
          </a:prstGeom>
        </p:spPr>
      </p:pic>
      <p:sp>
        <p:nvSpPr>
          <p:cNvPr id="14" name="Text 7"/>
          <p:cNvSpPr/>
          <p:nvPr/>
        </p:nvSpPr>
        <p:spPr>
          <a:xfrm>
            <a:off x="10830997" y="548270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Notification</a:t>
            </a:r>
            <a:endParaRPr lang="en-US" sz="2200" dirty="0"/>
          </a:p>
        </p:txBody>
      </p:sp>
      <p:sp>
        <p:nvSpPr>
          <p:cNvPr id="15" name="Text 8"/>
          <p:cNvSpPr/>
          <p:nvPr/>
        </p:nvSpPr>
        <p:spPr>
          <a:xfrm>
            <a:off x="10830997" y="5973128"/>
            <a:ext cx="3005614" cy="1451610"/>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Manages notifications for budget alerts, expense reminders, and system updates.</a:t>
            </a:r>
            <a:endParaRPr lang="en-US" sz="1750" dirty="0"/>
          </a:p>
        </p:txBody>
      </p:sp>
      <p:sp>
        <p:nvSpPr>
          <p:cNvPr id="16" name="TextBox 15">
            <a:extLst>
              <a:ext uri="{FF2B5EF4-FFF2-40B4-BE49-F238E27FC236}">
                <a16:creationId xmlns:a16="http://schemas.microsoft.com/office/drawing/2014/main" id="{8B9CF43A-59F1-E812-2DD9-84DF5E10064D}"/>
              </a:ext>
            </a:extLst>
          </p:cNvPr>
          <p:cNvSpPr txBox="1"/>
          <p:nvPr/>
        </p:nvSpPr>
        <p:spPr>
          <a:xfrm>
            <a:off x="12018827" y="7700488"/>
            <a:ext cx="2522863" cy="407624"/>
          </a:xfrm>
          <a:prstGeom prst="rect">
            <a:avLst/>
          </a:prstGeom>
          <a:solidFill>
            <a:srgbClr val="241631"/>
          </a:solidFill>
        </p:spPr>
        <p:txBody>
          <a:bodyPr wrap="square" rtlCol="0">
            <a:spAutoFit/>
          </a:bodyPr>
          <a:lstStyle/>
          <a:p>
            <a:endParaRPr lang="en-GB"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 Boardroom</Template>
  <TotalTime>67</TotalTime>
  <Words>856</Words>
  <Application>Microsoft Office PowerPoint</Application>
  <PresentationFormat>Custom</PresentationFormat>
  <Paragraphs>107</Paragraphs>
  <Slides>13</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Fira Sans</vt:lpstr>
      <vt:lpstr>Arial</vt:lpstr>
      <vt:lpstr>Aptos ExtraBold</vt:lpstr>
      <vt:lpstr>Inconsolata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Arwa Nader Halawa</cp:lastModifiedBy>
  <cp:revision>3</cp:revision>
  <dcterms:created xsi:type="dcterms:W3CDTF">2025-01-27T13:09:20Z</dcterms:created>
  <dcterms:modified xsi:type="dcterms:W3CDTF">2025-01-27T14:17:22Z</dcterms:modified>
</cp:coreProperties>
</file>